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7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lastView="sldThumbnailView">
  <p:normalViewPr horzBarState="maximized">
    <p:restoredLeft sz="8887"/>
    <p:restoredTop sz="94660"/>
  </p:normalViewPr>
  <p:slideViewPr>
    <p:cSldViewPr snapToGrid="0">
      <p:cViewPr varScale="1">
        <p:scale>
          <a:sx n="74" d="100"/>
          <a:sy n="74" d="100"/>
        </p:scale>
        <p:origin x="78" y="636"/>
      </p:cViewPr>
      <p:guideLst>
        <p:guide orient="horz" pos="2159"/>
        <p:guide pos="3839"/>
        <p:guide pos="3959"/>
        <p:guide pos="378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presProps" Target="presProps.xml"  /><Relationship Id="rId2" Type="http://schemas.openxmlformats.org/officeDocument/2006/relationships/slide" Target="slides/slide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charts/_rels/chart1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1.xlsx"  /></Relationships>
</file>

<file path=ppt/charts/_rels/chart2.xml.rels><?xml version="1.0" encoding="UTF-8" standalone="yes" ?><Relationships xmlns="http://schemas.openxmlformats.org/package/2006/relationships"><Relationship Id="rId1" Type="http://schemas.openxmlformats.org/officeDocument/2006/relationships/package" Target="../embeddings/Worksheet2.xlsx"  /></Relationships>
</file>

<file path=ppt/charts/chart1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autoTitleDeleted val="1"/>
    <c:plotArea>
      <c:layout/>
      <c:barChart>
        <c:barDir val="col"/>
        <c:grouping val="clustered"/>
        <c:varyColors val="0"/>
        <c:dLbls>
          <c:delete val="0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500"/>
        <c:overlap val="-65"/>
        <c:axId val="1839540672"/>
        <c:axId val="1839547200"/>
      </c:barChart>
      <c:catAx>
        <c:axId val="1839540672"/>
        <c:scaling>
          <c:orientation val="minMax"/>
        </c:scaling>
        <c:axPos val="b"/>
        <c:crossAx val="1839547200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/>
          <a:lstStyle/>
          <a:p>
            <a:pPr>
              <a:defRPr sz="1197" b="0" i="0">
                <a:solidFill>
                  <a:schemeClr val="bg1">
                    <a:lumMod val="50000"/>
                  </a:schemeClr>
                </a:solidFill>
              </a:defRPr>
            </a:pPr>
            <a:endParaRPr lang="ko-KR"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839547200"/>
        <c:scaling>
          <c:orientation val="minMax"/>
        </c:scaling>
        <c:axPos val="l"/>
        <c:crossAx val="1839540672"/>
        <c:delete val="1"/>
        <c:numFmt formatCode="0%" sourceLinked="1"/>
        <c:majorTickMark val="none"/>
        <c:minorTickMark val="none"/>
        <c:tickLblPos val="nextTo"/>
        <c:crosses val="autoZero"/>
        <c:crossBetween val="between"/>
      </c:valAx>
      <c:spPr>
        <a:noFill/>
        <a:ln w="9525" cap="flat" cmpd="sng" algn="ctr">
          <a:noFill/>
          <a:prstDash val="solid"/>
          <a:round/>
        </a:ln>
      </c:spPr>
    </c:plotArea>
    <c:dispBlanksAs val="gap"/>
  </c:chart>
  <c:txPr>
    <a:bodyPr/>
    <a:lstStyle/>
    <a:p>
      <a:pPr>
        <a:defRPr/>
      </a:pPr>
      <a:endParaRPr lang="ko-KR"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charts/chart2.xml><?xml version="1.0" encoding="utf-8"?>
<c:chartSpace xmlns:r="http://schemas.openxmlformats.org/officeDocument/2006/relationships" xmlns:a="http://schemas.openxmlformats.org/drawingml/2006/main" xmlns:c="http://schemas.openxmlformats.org/drawingml/2006/chart">
  <c:date1904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roundedCorners val="0"/>
  <c:chart>
    <c:autoTitleDeleted val="1"/>
    <c:plotArea>
      <c:layout/>
      <c:barChart>
        <c:barDir val="col"/>
        <c:grouping val="clustered"/>
        <c:varyColors val="0"/>
        <c:dLbls>
          <c:delete val="0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500"/>
        <c:overlap val="-65"/>
        <c:axId val="1839540672"/>
        <c:axId val="1839547200"/>
      </c:barChart>
      <c:catAx>
        <c:axId val="1839540672"/>
        <c:scaling>
          <c:orientation val="minMax"/>
        </c:scaling>
        <c:axPos val="b"/>
        <c:crossAx val="1839547200"/>
        <c:delete val="0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/>
          <a:lstStyle/>
          <a:p>
            <a:pPr>
              <a:defRPr sz="1197" b="0" i="0">
                <a:solidFill>
                  <a:schemeClr val="bg1">
                    <a:lumMod val="50000"/>
                  </a:schemeClr>
                </a:solidFill>
              </a:defRPr>
            </a:pPr>
            <a:endParaRPr lang="ko-KR"/>
          </a:p>
        </c:txPr>
        <c:crosses val="autoZero"/>
        <c:auto val="1"/>
        <c:lblAlgn val="ctr"/>
        <c:lblOffset val="100"/>
        <c:tickMarkSkip val="1"/>
        <c:noMultiLvlLbl val="0"/>
      </c:catAx>
      <c:valAx>
        <c:axId val="1839547200"/>
        <c:scaling>
          <c:orientation val="minMax"/>
        </c:scaling>
        <c:axPos val="l"/>
        <c:crossAx val="1839540672"/>
        <c:delete val="1"/>
        <c:numFmt formatCode="0%" sourceLinked="1"/>
        <c:majorTickMark val="none"/>
        <c:minorTickMark val="none"/>
        <c:tickLblPos val="nextTo"/>
        <c:crosses val="autoZero"/>
        <c:crossBetween val="between"/>
      </c:valAx>
      <c:spPr>
        <a:noFill/>
        <a:ln w="9525" cap="flat" cmpd="sng" algn="ctr">
          <a:noFill/>
          <a:prstDash val="solid"/>
          <a:round/>
        </a:ln>
      </c:spPr>
    </c:plotArea>
    <c:dispBlanksAs val="gap"/>
  </c:chart>
  <c:txPr>
    <a:bodyPr/>
    <a:lstStyle/>
    <a:p>
      <a:pPr>
        <a:defRPr/>
      </a:pPr>
      <a:endParaRPr lang="ko-KR"/>
    </a:p>
  </c:txPr>
  <c:spPr>
    <a:noFill/>
    <a:ln w="9525">
      <a:noFill/>
    </a:ln>
    <a:effectLst/>
  </c:spPr>
  <c:extLst>
    <c:ext uri="CC8EB2C9-7E31-499d-B8F2-F6CE61031016">
      <ho:hncChartStyle xmlns:ho="http://schemas.haansoft.com/office/8.0" layoutIndex="-1" colorIndex="-1" styleIndex="-1"/>
    </c:ext>
  </c:extLst>
  <c:externalData r:id="rId1">
    <c:autoUpdate val="0"/>
  </c:externalData>
</c:chartSpac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2A69DAD-5C14-4654-A135-9B48BE6BA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BCF01CFB-85C0-456A-A244-DBAF6147A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C1A2B21F-C608-494B-B8CA-43BB34068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477AD0F-323C-4C38-8D9E-3B0120224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44913EE4-0842-4626-89EE-BB13EB495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918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9C523B0-D59A-430E-8F78-2100B2EBF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EEB3265F-DB73-409A-B806-EFA182E0A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6BDB938-A99C-4530-9F63-83F20FD5E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0594669-1AFD-4B5E-83C3-9D605CAD7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175C9195-C62C-403D-97BF-A4B5283F6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095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37726CB4-EA8F-4885-948A-95BD21548A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B55DB56A-D0F9-4A93-B5D5-C3A3DB1AF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12C5574-81E8-4B9E-915C-C7E65C41C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40BA80FF-8CCC-46B2-B6F3-16CE7BA18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46C974DE-645C-4300-9C85-F3DE935BB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843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717E846-C738-4BA1-B2FD-C78F23F4A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28EA22F-99B0-40E2-94D0-B0A2AF2C8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F6D711E4-B467-42AA-8AC3-F5E1F0318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444D939A-8926-4A34-BEB0-730F64FEA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1F15837-8B0E-4E6F-ABFA-BDD7B3374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021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1522E89-783F-48C7-B6A7-3070156C8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AF4FD7B7-AEE2-4230-9B48-4ECAFBEF1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FFA5714-24E5-4074-A913-CF36F8079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103387CF-E5EC-4A96-913D-4A0F6EB67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F6F0FA5-7C50-44EB-B365-B1EF0E251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598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C5173AF-B618-458A-A8D2-F41D1A417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5715B4A3-310B-4FEA-A538-A9ACE3F00C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1EF623DE-AE8B-4F69-8E6D-B238E090EA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56F5B526-E795-431B-9D0D-480BC57F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F7D2B414-0A90-4D77-B35B-C21BD78FE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C9F6A81F-CB8F-43B7-BEED-B9C091B8B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000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5D1DA26-9529-4C72-800D-72AB2284C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B8C71C0E-E495-4FAC-8055-302A60538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97455AF8-EF4F-4FD0-BF73-8E8B3952CA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D5917332-6822-4F3F-A5BF-CA8C5ACEA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8D31EC6E-040C-4D03-8666-810ED924A2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55F591A2-BAE0-494B-A28B-BB471A50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11971F0B-F3AD-402F-8D9F-5A2459F20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3DB657C2-4C96-4B10-BC81-A4F75AF8E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567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E14A1CE-659F-449B-B7AF-B4041539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891ED0CF-1EB0-4882-B176-ACE92F502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CFC294D6-385E-4CBC-BB19-2B7349BB9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646B8BA3-0794-4D0A-9056-B5A1B6B81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2340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59A755EA-2C81-4CCF-ADBC-F4E44E910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C9B80ADA-0D2D-4DC8-87D8-08233C049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83C35BBF-2142-4E83-AAD3-C9FB36459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98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FB08D80-AA5A-42DB-8A8E-8D43E536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19AFC2EE-FF76-4959-8937-B5278867E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38A286ED-F522-4452-8A24-9B54FB38C2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F1C062AB-9D65-4FF9-B33F-58A8589D7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32F3CCCD-F340-49B5-979C-96FFF6662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14568771-1760-4019-8554-75C4A5D92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370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46FDBD3-EBA7-45C4-959E-E3AEDEBAD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2099AFCE-5D5A-439C-9416-F2F63B3579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F7F96B8F-347B-4C10-9BB1-3F72849C88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7785F018-CFA3-47CD-B075-A6F56744B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AE0A465C-5C8E-4D61-8092-B07C41C97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BAEAC55D-46B0-4FC4-9A03-456F1A10E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6553488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38057B37-C6A9-4B89-A4E4-C3EDBC4EF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AAB9D761-6620-4521-8B0B-EF77E5FFA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B532ECD-A3C9-4E91-A111-FF0F67A140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F7810-9465-4E56-AB9A-8E83775070C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D9BCB2A-B63B-4BD5-92EA-89C95F5006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29A1E18-5A40-4EB3-BB34-8EB2FAA25F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396E0-8284-4126-957A-9B7F70848FE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449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chart" Target="../charts/chart2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Relationship Id="rId3" Type="http://schemas.openxmlformats.org/officeDocument/2006/relationships/image" Target="../media/image10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chart" Target="../charts/chart1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432685" y="2822304"/>
            <a:ext cx="7250430" cy="22621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4400" b="1" i="1" kern="0">
                <a:ln w="9525">
                  <a:solidFill>
                    <a:srgbClr val="303962"/>
                  </a:solidFill>
                </a:ln>
                <a:gradFill flip="none" rotWithShape="1">
                  <a:gsLst>
                    <a:gs pos="50000">
                      <a:srgbClr val="edecea"/>
                    </a:gs>
                    <a:gs pos="50000">
                      <a:srgbClr val="ffc000">
                        <a:lumMod val="60000"/>
                        <a:lumOff val="40000"/>
                      </a:srgbClr>
                    </a:gs>
                  </a:gsLst>
                  <a:lin ang="5400000" scaled="1"/>
                  <a:tileRect/>
                </a:gradFill>
              </a:rPr>
              <a:t>7</a:t>
            </a:r>
            <a:r>
              <a:rPr lang="ko-KR" altLang="en-US" sz="4400" b="1" i="1" kern="0">
                <a:ln w="9525">
                  <a:solidFill>
                    <a:srgbClr val="303962"/>
                  </a:solidFill>
                </a:ln>
                <a:gradFill flip="none" rotWithShape="1">
                  <a:gsLst>
                    <a:gs pos="50000">
                      <a:srgbClr val="edecea"/>
                    </a:gs>
                    <a:gs pos="50000">
                      <a:srgbClr val="ffc000">
                        <a:lumMod val="60000"/>
                        <a:lumOff val="40000"/>
                      </a:srgbClr>
                    </a:gs>
                  </a:gsLst>
                  <a:lin ang="5400000" scaled="1"/>
                  <a:tileRect/>
                </a:gradFill>
              </a:rPr>
              <a:t>장 딥러닝을 위한 고급도구</a:t>
            </a:r>
            <a:endParaRPr lang="ko-KR" altLang="en-US" sz="4400" b="1" i="1" kern="0">
              <a:ln w="9525">
                <a:solidFill>
                  <a:srgbClr val="303962"/>
                </a:solidFill>
              </a:ln>
              <a:gradFill flip="none" rotWithShape="1">
                <a:gsLst>
                  <a:gs pos="50000">
                    <a:srgbClr val="edecea"/>
                  </a:gs>
                  <a:gs pos="50000">
                    <a:srgbClr val="ffc000">
                      <a:lumMod val="60000"/>
                      <a:lumOff val="40000"/>
                    </a:srgbClr>
                  </a:gs>
                </a:gsLst>
                <a:lin ang="5400000" scaled="1"/>
                <a:tileRect/>
              </a:gradFill>
            </a:endParaRPr>
          </a:p>
          <a:p>
            <a:pPr latinLnBrk="0">
              <a:lnSpc>
                <a:spcPct val="150000"/>
              </a:lnSpc>
              <a:defRPr/>
            </a:pPr>
            <a:endParaRPr lang="en-US" altLang="ko-KR" sz="900" b="1" i="1" kern="0">
              <a:ln w="9525">
                <a:solidFill>
                  <a:srgbClr val="303962"/>
                </a:solidFill>
              </a:ln>
              <a:gradFill flip="none" rotWithShape="1">
                <a:gsLst>
                  <a:gs pos="50000">
                    <a:srgbClr val="edecea"/>
                  </a:gs>
                  <a:gs pos="50000">
                    <a:srgbClr val="ffc000">
                      <a:lumMod val="60000"/>
                      <a:lumOff val="40000"/>
                    </a:srgbClr>
                  </a:gs>
                </a:gsLst>
                <a:lin ang="5400000" scaled="1"/>
                <a:tileRect/>
              </a:gradFill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400" b="1" i="1" kern="0">
                <a:ln w="9525">
                  <a:solidFill>
                    <a:srgbClr val="303962"/>
                  </a:solidFill>
                </a:ln>
                <a:solidFill>
                  <a:schemeClr val="accent4">
                    <a:lumMod val="50000"/>
                  </a:schemeClr>
                </a:solidFill>
              </a:rPr>
              <a:t>7.2</a:t>
            </a:r>
            <a:r>
              <a:rPr lang="ko-KR" altLang="en-US" sz="1400" b="1" i="1" kern="0">
                <a:ln w="9525">
                  <a:solidFill>
                    <a:srgbClr val="303962"/>
                  </a:solidFill>
                </a:ln>
                <a:solidFill>
                  <a:schemeClr val="accent4">
                    <a:lumMod val="50000"/>
                  </a:schemeClr>
                </a:solidFill>
              </a:rPr>
              <a:t> 케라스 콜백과 텐서보드를 사용한 딥러닝 모델 검사와 모니터링</a:t>
            </a:r>
            <a:endParaRPr lang="ko-KR" altLang="en-US" sz="1400" b="1" i="1" kern="0">
              <a:ln w="9525">
                <a:solidFill>
                  <a:srgbClr val="303962"/>
                </a:solidFill>
              </a:ln>
              <a:solidFill>
                <a:schemeClr val="accent4">
                  <a:lumMod val="50000"/>
                </a:schemeClr>
              </a:solidFill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400" b="1" i="1" kern="0">
                <a:ln w="9525">
                  <a:solidFill>
                    <a:srgbClr val="303962"/>
                  </a:solidFill>
                </a:ln>
                <a:solidFill>
                  <a:schemeClr val="accent4">
                    <a:lumMod val="50000"/>
                  </a:schemeClr>
                </a:solidFill>
              </a:rPr>
              <a:t>7.3</a:t>
            </a:r>
            <a:r>
              <a:rPr lang="ko-KR" altLang="en-US" sz="1400" b="1" i="1" kern="0">
                <a:ln w="9525">
                  <a:solidFill>
                    <a:srgbClr val="303962"/>
                  </a:solidFill>
                </a:ln>
                <a:solidFill>
                  <a:schemeClr val="accent4">
                    <a:lumMod val="50000"/>
                  </a:schemeClr>
                </a:solidFill>
              </a:rPr>
              <a:t> 모델의 성능을 최대로 끌어올리기</a:t>
            </a:r>
            <a:endParaRPr lang="ko-KR" altLang="en-US" sz="1400" b="1" i="1" kern="0">
              <a:ln w="9525">
                <a:solidFill>
                  <a:srgbClr val="303962"/>
                </a:solidFill>
              </a:ln>
              <a:solidFill>
                <a:schemeClr val="accent4">
                  <a:lumMod val="50000"/>
                </a:schemeClr>
              </a:solidFill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400" b="1" i="1" kern="0">
                <a:ln w="9525">
                  <a:solidFill>
                    <a:srgbClr val="303962"/>
                  </a:solidFill>
                </a:ln>
                <a:solidFill>
                  <a:schemeClr val="accent4">
                    <a:lumMod val="50000"/>
                  </a:schemeClr>
                </a:solidFill>
              </a:rPr>
              <a:t>7.4</a:t>
            </a:r>
            <a:r>
              <a:rPr lang="ko-KR" altLang="en-US" sz="1400" b="1" i="1" kern="0">
                <a:ln w="9525">
                  <a:solidFill>
                    <a:srgbClr val="303962"/>
                  </a:solidFill>
                </a:ln>
                <a:solidFill>
                  <a:schemeClr val="accent4">
                    <a:lumMod val="50000"/>
                  </a:schemeClr>
                </a:solidFill>
              </a:rPr>
              <a:t> 요약</a:t>
            </a:r>
            <a:endParaRPr lang="ko-KR" altLang="en-US" sz="1400" b="1" i="1" kern="0">
              <a:ln w="9525">
                <a:solidFill>
                  <a:srgbClr val="303962"/>
                </a:solidFill>
              </a:ln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81" name="타원 80"/>
          <p:cNvSpPr/>
          <p:nvPr/>
        </p:nvSpPr>
        <p:spPr>
          <a:xfrm>
            <a:off x="5763760" y="2146029"/>
            <a:ext cx="664481" cy="6477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431800" dist="25400" dir="5400000" algn="t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/>
        </p:nvGrpSpPr>
        <p:grpSpPr>
          <a:xfrm rot="0">
            <a:off x="5980527" y="2355638"/>
            <a:ext cx="230946" cy="228482"/>
            <a:chOff x="11242636" y="735673"/>
            <a:chExt cx="230946" cy="228482"/>
          </a:xfrm>
        </p:grpSpPr>
        <p:sp>
          <p:nvSpPr>
            <p:cNvPr id="83" name="타원 82"/>
            <p:cNvSpPr/>
            <p:nvPr/>
          </p:nvSpPr>
          <p:spPr>
            <a:xfrm>
              <a:off x="11302773" y="800483"/>
              <a:ext cx="108789" cy="108789"/>
            </a:xfrm>
            <a:prstGeom prst="ellipse">
              <a:avLst/>
            </a:prstGeom>
            <a:solidFill>
              <a:srgbClr val="ffc000"/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사각형: 둥근 위쪽 모서리 16"/>
            <p:cNvSpPr/>
            <p:nvPr/>
          </p:nvSpPr>
          <p:spPr>
            <a:xfrm>
              <a:off x="11333147" y="910155"/>
              <a:ext cx="48043" cy="54000"/>
            </a:xfrm>
            <a:prstGeom prst="round2SameRect">
              <a:avLst>
                <a:gd name="adj1" fmla="val 0"/>
                <a:gd name="adj2" fmla="val 50000"/>
              </a:avLst>
            </a:prstGeom>
            <a:noFill/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5" name="직선 연결선 84"/>
            <p:cNvCxnSpPr/>
            <p:nvPr/>
          </p:nvCxnSpPr>
          <p:spPr>
            <a:xfrm>
              <a:off x="11359549" y="735673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/>
            <p:cNvCxnSpPr/>
            <p:nvPr/>
          </p:nvCxnSpPr>
          <p:spPr>
            <a:xfrm rot="5400000">
              <a:off x="11459354" y="83820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 rot="5400000">
              <a:off x="11256864" y="83542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 rot="8100000">
              <a:off x="11282498" y="767378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 rot="13500000">
              <a:off x="11433473" y="77214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799397" y="3021829"/>
            <a:ext cx="6593206" cy="1024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000" b="1" i="1" kern="0">
                <a:ln w="9525">
                  <a:solidFill>
                    <a:srgbClr val="303962"/>
                  </a:solidFill>
                </a:ln>
                <a:gradFill flip="none" rotWithShape="1">
                  <a:gsLst>
                    <a:gs pos="50000">
                      <a:srgbClr val="edecea"/>
                    </a:gs>
                    <a:gs pos="50000">
                      <a:srgbClr val="ffc000">
                        <a:lumMod val="60000"/>
                        <a:lumOff val="40000"/>
                      </a:srgbClr>
                    </a:gs>
                  </a:gsLst>
                  <a:lin ang="5400000" scaled="1"/>
                  <a:tileRect/>
                </a:gradFill>
              </a:rPr>
              <a:t>7.3 </a:t>
            </a:r>
            <a:r>
              <a:rPr lang="ko-KR" altLang="en-US" sz="3000" b="1" i="1" kern="0">
                <a:ln w="9525">
                  <a:solidFill>
                    <a:srgbClr val="303962"/>
                  </a:solidFill>
                </a:ln>
                <a:gradFill flip="none" rotWithShape="1">
                  <a:gsLst>
                    <a:gs pos="50000">
                      <a:srgbClr val="edecea"/>
                    </a:gs>
                    <a:gs pos="50000">
                      <a:srgbClr val="ffc000">
                        <a:lumMod val="60000"/>
                        <a:lumOff val="40000"/>
                      </a:srgbClr>
                    </a:gs>
                  </a:gsLst>
                  <a:lin ang="5400000" scaled="1"/>
                  <a:tileRect/>
                </a:gradFill>
              </a:rPr>
              <a:t>모델의 성능을 최대로 끌어올리기</a:t>
            </a:r>
            <a:endParaRPr lang="ko-KR" altLang="en-US" sz="3000" b="1" i="1" kern="0">
              <a:ln w="9525">
                <a:solidFill>
                  <a:srgbClr val="303962"/>
                </a:solidFill>
              </a:ln>
              <a:gradFill flip="none" rotWithShape="1">
                <a:gsLst>
                  <a:gs pos="50000">
                    <a:srgbClr val="edecea"/>
                  </a:gs>
                  <a:gs pos="50000">
                    <a:srgbClr val="ffc000">
                      <a:lumMod val="60000"/>
                      <a:lumOff val="40000"/>
                    </a:srgbClr>
                  </a:gs>
                </a:gsLst>
                <a:lin ang="5400000" scaled="1"/>
                <a:tileRect/>
              </a:gradFill>
            </a:endParaRPr>
          </a:p>
          <a:p>
            <a:pPr algn="ctr" latinLnBrk="0">
              <a:lnSpc>
                <a:spcPct val="150000"/>
              </a:lnSpc>
              <a:defRPr/>
            </a:pPr>
            <a:endParaRPr lang="en-US" altLang="ko-KR" sz="1100" kern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81" name="타원 80"/>
          <p:cNvSpPr/>
          <p:nvPr/>
        </p:nvSpPr>
        <p:spPr>
          <a:xfrm>
            <a:off x="5763760" y="2146029"/>
            <a:ext cx="664481" cy="6477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431800" dist="25400" dir="5400000" algn="t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/>
        </p:nvGrpSpPr>
        <p:grpSpPr>
          <a:xfrm rot="0">
            <a:off x="5980527" y="2355638"/>
            <a:ext cx="230946" cy="228482"/>
            <a:chOff x="11242636" y="735673"/>
            <a:chExt cx="230946" cy="228482"/>
          </a:xfrm>
        </p:grpSpPr>
        <p:sp>
          <p:nvSpPr>
            <p:cNvPr id="83" name="타원 82"/>
            <p:cNvSpPr/>
            <p:nvPr/>
          </p:nvSpPr>
          <p:spPr>
            <a:xfrm>
              <a:off x="11302773" y="800483"/>
              <a:ext cx="108789" cy="108789"/>
            </a:xfrm>
            <a:prstGeom prst="ellipse">
              <a:avLst/>
            </a:prstGeom>
            <a:solidFill>
              <a:srgbClr val="ffc000"/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사각형: 둥근 위쪽 모서리 16"/>
            <p:cNvSpPr/>
            <p:nvPr/>
          </p:nvSpPr>
          <p:spPr>
            <a:xfrm>
              <a:off x="11333146" y="910155"/>
              <a:ext cx="48043" cy="54000"/>
            </a:xfrm>
            <a:prstGeom prst="round2SameRect">
              <a:avLst>
                <a:gd name="adj1" fmla="val 0"/>
                <a:gd name="adj2" fmla="val 50000"/>
              </a:avLst>
            </a:prstGeom>
            <a:noFill/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5" name="직선 연결선 84"/>
            <p:cNvCxnSpPr/>
            <p:nvPr/>
          </p:nvCxnSpPr>
          <p:spPr>
            <a:xfrm>
              <a:off x="11359549" y="735673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/>
            <p:cNvCxnSpPr/>
            <p:nvPr/>
          </p:nvCxnSpPr>
          <p:spPr>
            <a:xfrm rot="5400000">
              <a:off x="11459354" y="83820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 rot="5400000">
              <a:off x="11256864" y="83542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 rot="8100000">
              <a:off x="11282498" y="767378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 rot="13500000">
              <a:off x="11433473" y="77214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en-US" altLang="ko-KR" sz="2400" b="1" i="1" kern="0">
                  <a:solidFill>
                    <a:prstClr val="white"/>
                  </a:solidFill>
                </a:rPr>
                <a:t>1.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고급 구조 패턴</a:t>
              </a:r>
              <a:endParaRPr lang="ko-KR" altLang="en-US" sz="2400" b="1" i="1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7.3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48" name="직사각형 47"/>
          <p:cNvSpPr/>
          <p:nvPr/>
        </p:nvSpPr>
        <p:spPr>
          <a:xfrm>
            <a:off x="2510992" y="3476103"/>
            <a:ext cx="8732930" cy="4814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30396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타원 55"/>
          <p:cNvSpPr/>
          <p:nvPr/>
        </p:nvSpPr>
        <p:spPr>
          <a:xfrm>
            <a:off x="990649" y="1439929"/>
            <a:ext cx="1373811" cy="137381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1043738" y="4109372"/>
            <a:ext cx="10006064" cy="21240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31800" dist="254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2405622" y="5949428"/>
            <a:ext cx="8851992" cy="4571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/>
          <p:cNvSpPr/>
          <p:nvPr/>
        </p:nvSpPr>
        <p:spPr>
          <a:xfrm>
            <a:off x="1038273" y="3986840"/>
            <a:ext cx="1373811" cy="1373811"/>
          </a:xfrm>
          <a:prstGeom prst="ellipse">
            <a:avLst/>
          </a:prstGeom>
          <a:ln/>
        </p:spPr>
        <p:style>
          <a:lnRef idx="2">
            <a:schemeClr val="lt1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0" name="직사각형 49"/>
          <p:cNvSpPr/>
          <p:nvPr/>
        </p:nvSpPr>
        <p:spPr>
          <a:xfrm>
            <a:off x="2763206" y="1412680"/>
            <a:ext cx="7701585" cy="1947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u="sng">
                <a:solidFill>
                  <a:prstClr val="black">
                    <a:lumMod val="75000"/>
                    <a:lumOff val="25000"/>
                  </a:prstClr>
                </a:solidFill>
              </a:rPr>
              <a:t>배치 정규화</a:t>
            </a:r>
            <a:endParaRPr lang="ko-KR" altLang="en-US" sz="15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6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활성화 함수의 출력값 정규화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BatchNormalization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클래스로 제공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전체 데이터에 대한 평균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분산 바뀔 수 있음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입출력 분포 유지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-&gt;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그래디언트 잘 전파되는 주요 효과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O</a:t>
            </a:r>
            <a:endParaRPr lang="en-US" altLang="ko-KR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  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학습 속도 개선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가중치 초기값의 의존성 낮아짐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1" name="직사각형 49"/>
          <p:cNvSpPr/>
          <p:nvPr/>
        </p:nvSpPr>
        <p:spPr>
          <a:xfrm>
            <a:off x="2822737" y="4125519"/>
            <a:ext cx="7701585" cy="1119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u="sng">
                <a:solidFill>
                  <a:prstClr val="black">
                    <a:lumMod val="75000"/>
                    <a:lumOff val="25000"/>
                  </a:prstClr>
                </a:solidFill>
              </a:rPr>
              <a:t>깊이별 분리 합성곱</a:t>
            </a:r>
            <a:endParaRPr lang="ko-KR" altLang="en-US" sz="15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6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입력 채널별 공간 방향의 합성곱 수행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점별 합성곱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(1X1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합성곱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통해 출력채널 합침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6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695198" y="3725004"/>
            <a:ext cx="2317425" cy="200785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en-US" altLang="ko-KR" sz="2400" b="1" i="1" kern="0">
                  <a:solidFill>
                    <a:prstClr val="white"/>
                  </a:solidFill>
                </a:rPr>
                <a:t>2.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텐서보드 소개</a:t>
              </a:r>
              <a:r>
                <a:rPr lang="en-US" altLang="ko-KR" sz="2400" b="1" i="1" kern="0">
                  <a:solidFill>
                    <a:prstClr val="white"/>
                  </a:solidFill>
                </a:rPr>
                <a:t>: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텐서플로의 시각화 프레임워크</a:t>
              </a:r>
              <a:endParaRPr lang="ko-KR" altLang="en-US" sz="2400" b="1" i="1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7.3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30" name="직사각형 51"/>
          <p:cNvSpPr/>
          <p:nvPr/>
        </p:nvSpPr>
        <p:spPr>
          <a:xfrm>
            <a:off x="1483968" y="3400425"/>
            <a:ext cx="9685434" cy="17859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3" name="직사각형 99"/>
          <p:cNvSpPr/>
          <p:nvPr/>
        </p:nvSpPr>
        <p:spPr>
          <a:xfrm>
            <a:off x="2390783" y="3922740"/>
            <a:ext cx="5009144" cy="2095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300" b="1">
                <a:solidFill>
                  <a:prstClr val="black">
                    <a:lumMod val="75000"/>
                    <a:lumOff val="25000"/>
                  </a:prstClr>
                </a:solidFill>
              </a:rPr>
              <a:t>    ▶ 하이퍼파라미터 최적화 과정</a:t>
            </a:r>
            <a:endParaRPr lang="ko-KR" altLang="en-US" sz="13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3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1)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일련의 하이퍼파라미터 선택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2)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선택된 하이퍼파라미터로 모델 생성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3)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훈련 데이터에 학습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검증 데이터에서 성능 측정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4)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다음 하이퍼파라미터 선택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5)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위 과정 반복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6)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테스트 데이터에서 성능 측정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4" name="직사각형 49"/>
          <p:cNvSpPr/>
          <p:nvPr/>
        </p:nvSpPr>
        <p:spPr>
          <a:xfrm>
            <a:off x="2585925" y="1513116"/>
            <a:ext cx="5186390" cy="1371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u="sng">
                <a:solidFill>
                  <a:prstClr val="black">
                    <a:lumMod val="75000"/>
                    <a:lumOff val="25000"/>
                  </a:prstClr>
                </a:solidFill>
              </a:rPr>
              <a:t>하이퍼파라미터</a:t>
            </a:r>
            <a:endParaRPr lang="ko-KR" altLang="en-US" sz="1500" b="1" u="sng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ko-KR" altLang="en-US" sz="500" b="1" u="sng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구조에 관련된 파라미터 중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역전파 훈련 모델과 구분된 것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최대 성능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-&gt;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수정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시간 소요 큼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6" name="타원 56"/>
          <p:cNvSpPr/>
          <p:nvPr/>
        </p:nvSpPr>
        <p:spPr>
          <a:xfrm>
            <a:off x="850153" y="1501410"/>
            <a:ext cx="1373811" cy="1373811"/>
          </a:xfrm>
          <a:prstGeom prst="ellipse">
            <a:avLst/>
          </a:prstGeom>
          <a:ln/>
        </p:spPr>
        <p:style>
          <a:lnRef idx="2">
            <a:schemeClr val="lt1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en-US" altLang="ko-KR" sz="2400" b="1" i="1" kern="0">
                  <a:solidFill>
                    <a:prstClr val="white"/>
                  </a:solidFill>
                </a:rPr>
                <a:t>3.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모델 앙상블</a:t>
              </a:r>
              <a:endParaRPr lang="ko-KR" altLang="en-US" sz="2400" b="1" i="1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7.3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00" name="직사각형 99"/>
          <p:cNvSpPr/>
          <p:nvPr/>
        </p:nvSpPr>
        <p:spPr>
          <a:xfrm>
            <a:off x="1443646" y="3857724"/>
            <a:ext cx="9657740" cy="445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600" b="1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2" name="직사각형 47"/>
          <p:cNvSpPr/>
          <p:nvPr/>
        </p:nvSpPr>
        <p:spPr>
          <a:xfrm>
            <a:off x="1394672" y="3629025"/>
            <a:ext cx="9759844" cy="17966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30396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6" name="타원 55"/>
          <p:cNvSpPr/>
          <p:nvPr/>
        </p:nvSpPr>
        <p:spPr>
          <a:xfrm>
            <a:off x="771574" y="1335154"/>
            <a:ext cx="1373811" cy="137381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7" name="직사각형 49"/>
          <p:cNvSpPr/>
          <p:nvPr/>
        </p:nvSpPr>
        <p:spPr>
          <a:xfrm>
            <a:off x="2544131" y="1307905"/>
            <a:ext cx="7701585" cy="1947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u="sng">
                <a:solidFill>
                  <a:prstClr val="black">
                    <a:lumMod val="75000"/>
                    <a:lumOff val="25000"/>
                  </a:prstClr>
                </a:solidFill>
              </a:rPr>
              <a:t>모델 앙상블</a:t>
            </a:r>
            <a:endParaRPr lang="ko-KR" altLang="en-US" sz="1500" b="1" u="sng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6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여러 개 다른 모델의 예측을 합침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데이터의 부분 특징 봄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다양성이 핵심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  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다양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X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-&gt;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편향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댜양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O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-&gt;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편향 상쇄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-&gt;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견고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정확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8" name="직사각형 99"/>
          <p:cNvSpPr/>
          <p:nvPr/>
        </p:nvSpPr>
        <p:spPr>
          <a:xfrm>
            <a:off x="2390783" y="4198965"/>
            <a:ext cx="5009144" cy="12760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300" b="1">
                <a:solidFill>
                  <a:prstClr val="black">
                    <a:lumMod val="75000"/>
                    <a:lumOff val="25000"/>
                  </a:prstClr>
                </a:solidFill>
              </a:rPr>
              <a:t>    ▶ 최근 동향</a:t>
            </a:r>
            <a:endParaRPr lang="ko-KR" altLang="en-US" sz="13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3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딥러닝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+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얕은 모델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최상의 모델 수보다 모델의 다양성이 중요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좋은 결과 도출 가능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en-US" altLang="ko-KR" sz="2400" b="1" i="1" kern="0">
                  <a:solidFill>
                    <a:prstClr val="white"/>
                  </a:solidFill>
                </a:rPr>
                <a:t>3.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정리</a:t>
              </a:r>
              <a:endParaRPr lang="en-US" altLang="ko-KR" sz="700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7.3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graphicFrame>
        <p:nvGraphicFramePr>
          <p:cNvPr id="34" name="차트 33"/>
          <p:cNvGraphicFramePr/>
          <p:nvPr/>
        </p:nvGraphicFramePr>
        <p:xfrm>
          <a:off x="1365636" y="1786164"/>
          <a:ext cx="9292840" cy="4129311"/>
        </p:xfrm>
        <a:graphic>
          <a:graphicData uri="http://schemas.openxmlformats.org/drawingml/2006/chart">
            <c:chart r:id="rId2"/>
          </a:graphicData>
        </a:graphic>
      </p:graphicFrame>
      <p:grpSp>
        <p:nvGrpSpPr>
          <p:cNvPr id="54" name=""/>
          <p:cNvGrpSpPr/>
          <p:nvPr/>
        </p:nvGrpSpPr>
        <p:grpSpPr>
          <a:xfrm rot="0">
            <a:off x="6980400" y="2109600"/>
            <a:ext cx="3330824" cy="2642399"/>
            <a:chOff x="6913806" y="1774310"/>
            <a:chExt cx="2674215" cy="2121500"/>
          </a:xfrm>
        </p:grpSpPr>
        <p:sp>
          <p:nvSpPr>
            <p:cNvPr id="52" name="원호 127"/>
            <p:cNvSpPr/>
            <p:nvPr/>
          </p:nvSpPr>
          <p:spPr>
            <a:xfrm>
              <a:off x="6913806" y="1774310"/>
              <a:ext cx="2121501" cy="2121500"/>
            </a:xfrm>
            <a:prstGeom prst="arc">
              <a:avLst>
                <a:gd name="adj1" fmla="val 97363"/>
                <a:gd name="adj2" fmla="val 16213013"/>
              </a:avLst>
            </a:prstGeom>
            <a:ln w="38100" algn="ctr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2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schemeClr val="accent4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49" name="눈물 방울 74"/>
            <p:cNvSpPr/>
            <p:nvPr/>
          </p:nvSpPr>
          <p:spPr>
            <a:xfrm>
              <a:off x="7008341" y="1871415"/>
              <a:ext cx="1932735" cy="1932735"/>
            </a:xfrm>
            <a:prstGeom prst="teardrop">
              <a:avLst>
                <a:gd name="adj" fmla="val 100000"/>
              </a:avLst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직사각형 37"/>
            <p:cNvSpPr/>
            <p:nvPr/>
          </p:nvSpPr>
          <p:spPr>
            <a:xfrm>
              <a:off x="7054870" y="2591025"/>
              <a:ext cx="2533151" cy="5851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900" i="1">
                  <a:solidFill>
                    <a:schemeClr val="tx1"/>
                  </a:solidFill>
                </a:rPr>
                <a:t>-</a:t>
              </a:r>
              <a:r>
                <a:rPr lang="ko-KR" altLang="en-US" sz="1900" i="1">
                  <a:solidFill>
                    <a:schemeClr val="tx1"/>
                  </a:solidFill>
                </a:rPr>
                <a:t> 하이퍼파라미터</a:t>
              </a:r>
              <a:endParaRPr lang="ko-KR" altLang="en-US" sz="1900" i="1">
                <a:solidFill>
                  <a:schemeClr val="tx1"/>
                </a:solidFill>
              </a:endParaRPr>
            </a:p>
            <a:p>
              <a:pPr lvl="0">
                <a:defRPr/>
              </a:pPr>
              <a:endParaRPr lang="ko-KR" altLang="en-US" sz="400" i="1">
                <a:solidFill>
                  <a:schemeClr val="tx1"/>
                </a:solidFill>
              </a:endParaRPr>
            </a:p>
            <a:p>
              <a:pPr lvl="0">
                <a:defRPr/>
              </a:pPr>
              <a:r>
                <a:rPr lang="en-US" altLang="ko-KR" sz="1900" i="1">
                  <a:solidFill>
                    <a:schemeClr val="tx1"/>
                  </a:solidFill>
                </a:rPr>
                <a:t>-</a:t>
              </a:r>
              <a:r>
                <a:rPr lang="ko-KR" altLang="en-US" sz="1900" i="1">
                  <a:solidFill>
                    <a:schemeClr val="tx1"/>
                  </a:solidFill>
                </a:rPr>
                <a:t> 모델 앙상블</a:t>
              </a:r>
              <a:endParaRPr lang="ko-KR" altLang="en-US" sz="1900" i="1">
                <a:solidFill>
                  <a:schemeClr val="tx1"/>
                </a:solidFill>
              </a:endParaRPr>
            </a:p>
          </p:txBody>
        </p:sp>
      </p:grpSp>
      <p:sp>
        <p:nvSpPr>
          <p:cNvPr id="48" name="눈물 방울 74"/>
          <p:cNvSpPr/>
          <p:nvPr/>
        </p:nvSpPr>
        <p:spPr>
          <a:xfrm>
            <a:off x="1985646" y="2225355"/>
            <a:ext cx="2407285" cy="2407286"/>
          </a:xfrm>
          <a:prstGeom prst="teardrop">
            <a:avLst>
              <a:gd name="adj" fmla="val 100000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1939914" y="3078588"/>
            <a:ext cx="3361616" cy="7295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900" i="1">
                <a:solidFill>
                  <a:schemeClr val="tx1"/>
                </a:solidFill>
              </a:rPr>
              <a:t>-</a:t>
            </a:r>
            <a:r>
              <a:rPr lang="ko-KR" altLang="en-US" sz="1900" i="1">
                <a:solidFill>
                  <a:schemeClr val="tx1"/>
                </a:solidFill>
              </a:rPr>
              <a:t> 배치 정규화</a:t>
            </a:r>
            <a:endParaRPr lang="ko-KR" altLang="en-US" sz="1900" i="1">
              <a:solidFill>
                <a:schemeClr val="tx1"/>
              </a:solidFill>
            </a:endParaRPr>
          </a:p>
          <a:p>
            <a:pPr lvl="0">
              <a:defRPr/>
            </a:pPr>
            <a:endParaRPr lang="ko-KR" altLang="en-US" sz="400" i="1">
              <a:solidFill>
                <a:schemeClr val="tx1"/>
              </a:solidFill>
            </a:endParaRPr>
          </a:p>
          <a:p>
            <a:pPr lvl="0">
              <a:defRPr/>
            </a:pPr>
            <a:r>
              <a:rPr lang="en-US" altLang="ko-KR" sz="1900" i="1">
                <a:solidFill>
                  <a:schemeClr val="tx1"/>
                </a:solidFill>
              </a:rPr>
              <a:t>-</a:t>
            </a:r>
            <a:r>
              <a:rPr lang="ko-KR" altLang="en-US" sz="1900" i="1">
                <a:solidFill>
                  <a:schemeClr val="tx1"/>
                </a:solidFill>
              </a:rPr>
              <a:t> 깊이별 분리 합성곱</a:t>
            </a:r>
            <a:endParaRPr lang="ko-KR" altLang="en-US" sz="1900" i="1">
              <a:solidFill>
                <a:schemeClr val="tx1"/>
              </a:solidFill>
            </a:endParaRPr>
          </a:p>
        </p:txBody>
      </p:sp>
      <p:sp>
        <p:nvSpPr>
          <p:cNvPr id="50" name="원호 71"/>
          <p:cNvSpPr/>
          <p:nvPr/>
        </p:nvSpPr>
        <p:spPr>
          <a:xfrm>
            <a:off x="1868090" y="2107800"/>
            <a:ext cx="2642398" cy="2642399"/>
          </a:xfrm>
          <a:prstGeom prst="arc">
            <a:avLst>
              <a:gd name="adj1" fmla="val 97363"/>
              <a:gd name="adj2" fmla="val 16213013"/>
            </a:avLst>
          </a:prstGeom>
          <a:ln w="38100" cap="rnd">
            <a:solidFill>
              <a:srgbClr val="3039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8" name="직사각형 65"/>
          <p:cNvSpPr/>
          <p:nvPr/>
        </p:nvSpPr>
        <p:spPr>
          <a:xfrm>
            <a:off x="2439320" y="5045530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50000"/>
              </a:lnSpc>
              <a:defRPr/>
            </a:pPr>
            <a:r>
              <a:rPr lang="ko-KR" altLang="en-US" sz="1100">
                <a:solidFill>
                  <a:prstClr val="black">
                    <a:lumMod val="50000"/>
                    <a:lumOff val="50000"/>
                  </a:prstClr>
                </a:solidFill>
              </a:rPr>
              <a:t>고성능 심층 컨브넷 생성</a:t>
            </a:r>
            <a:endParaRPr lang="ko-KR" altLang="en-US" sz="1100">
              <a:solidFill>
                <a:prstClr val="black">
                  <a:lumMod val="50000"/>
                  <a:lumOff val="50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100">
                <a:solidFill>
                  <a:prstClr val="black">
                    <a:lumMod val="50000"/>
                    <a:lumOff val="50000"/>
                  </a:prstClr>
                </a:solidFill>
              </a:rPr>
              <a:t>효율적 학습</a:t>
            </a:r>
            <a:endParaRPr lang="ko-KR" altLang="en-US" sz="1100">
              <a:solidFill>
                <a:prstClr val="black">
                  <a:lumMod val="50000"/>
                  <a:lumOff val="50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1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9" name="직사각형 88"/>
          <p:cNvSpPr/>
          <p:nvPr/>
        </p:nvSpPr>
        <p:spPr>
          <a:xfrm>
            <a:off x="7471241" y="4913966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50000"/>
              </a:lnSpc>
              <a:defRPr/>
            </a:pPr>
            <a:r>
              <a:rPr lang="ko-KR" altLang="en-US" sz="1100">
                <a:solidFill>
                  <a:prstClr val="black">
                    <a:lumMod val="50000"/>
                    <a:lumOff val="50000"/>
                  </a:prstClr>
                </a:solidFill>
              </a:rPr>
              <a:t>좋은 결과를 얻는 방법들</a:t>
            </a:r>
            <a:endParaRPr lang="ko-KR" altLang="en-US" sz="1100">
              <a:solidFill>
                <a:prstClr val="black">
                  <a:lumMod val="50000"/>
                  <a:lumOff val="50000"/>
                </a:prstClr>
              </a:solidFill>
            </a:endParaRPr>
          </a:p>
          <a:p>
            <a:pPr marL="0" algn="l" defTabSz="914400" rtl="0" eaLnBrk="1" latinLnBrk="1" hangingPunct="1">
              <a:lnSpc>
                <a:spcPct val="150000"/>
              </a:lnSpc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normalizeH="0" baseline="0" mc:Ignorable="hp" hp:hslEmbossed="0">
                <a:solidFill>
                  <a:srgbClr val="808080"/>
                </a:solidFill>
                <a:latin typeface="맑은 고딕"/>
                <a:ea typeface="맑은 고딕"/>
                <a:cs typeface="맑은 고딕"/>
              </a:rPr>
              <a:t>다양성이 중요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normalizeH="0" baseline="0" mc:Ignorable="hp" hp:hslEmbossed="0">
              <a:solidFill>
                <a:srgbClr val="808080"/>
              </a:solidFill>
              <a:latin typeface="맑은 고딕"/>
              <a:ea typeface="맑은 고딕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071110" y="3041379"/>
            <a:ext cx="1754504" cy="7762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000" b="1" i="1" kern="0">
                <a:ln w="9525">
                  <a:solidFill>
                    <a:srgbClr val="303962"/>
                  </a:solidFill>
                </a:ln>
                <a:gradFill flip="none" rotWithShape="1">
                  <a:gsLst>
                    <a:gs pos="50000">
                      <a:srgbClr val="edecea"/>
                    </a:gs>
                    <a:gs pos="50000">
                      <a:srgbClr val="ffc000">
                        <a:lumMod val="60000"/>
                        <a:lumOff val="40000"/>
                      </a:srgbClr>
                    </a:gs>
                  </a:gsLst>
                  <a:lin ang="5400000" scaled="1"/>
                  <a:tileRect/>
                </a:gradFill>
              </a:rPr>
              <a:t>7.4</a:t>
            </a:r>
            <a:r>
              <a:rPr lang="ko-KR" altLang="en-US" sz="3000" b="1" i="1" kern="0">
                <a:ln w="9525">
                  <a:solidFill>
                    <a:srgbClr val="303962"/>
                  </a:solidFill>
                </a:ln>
                <a:gradFill flip="none" rotWithShape="1">
                  <a:gsLst>
                    <a:gs pos="50000">
                      <a:srgbClr val="edecea"/>
                    </a:gs>
                    <a:gs pos="50000">
                      <a:srgbClr val="ffc000">
                        <a:lumMod val="60000"/>
                        <a:lumOff val="40000"/>
                      </a:srgbClr>
                    </a:gs>
                  </a:gsLst>
                  <a:lin ang="5400000" scaled="1"/>
                  <a:tileRect/>
                </a:gradFill>
              </a:rPr>
              <a:t>  요약</a:t>
            </a:r>
            <a:endParaRPr lang="ko-KR" altLang="en-US" sz="3000" b="1" i="1" kern="0">
              <a:ln w="9525">
                <a:solidFill>
                  <a:srgbClr val="303962"/>
                </a:solidFill>
              </a:ln>
              <a:gradFill flip="none" rotWithShape="1">
                <a:gsLst>
                  <a:gs pos="50000">
                    <a:srgbClr val="edecea"/>
                  </a:gs>
                  <a:gs pos="50000">
                    <a:srgbClr val="ffc000">
                      <a:lumMod val="60000"/>
                      <a:lumOff val="40000"/>
                    </a:srgb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81" name="타원 80"/>
          <p:cNvSpPr/>
          <p:nvPr/>
        </p:nvSpPr>
        <p:spPr>
          <a:xfrm>
            <a:off x="5763760" y="2146029"/>
            <a:ext cx="664481" cy="6477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431800" dist="25400" dir="5400000" algn="t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/>
        </p:nvGrpSpPr>
        <p:grpSpPr>
          <a:xfrm rot="0">
            <a:off x="5980527" y="2355638"/>
            <a:ext cx="230946" cy="228482"/>
            <a:chOff x="11242636" y="735673"/>
            <a:chExt cx="230946" cy="228482"/>
          </a:xfrm>
        </p:grpSpPr>
        <p:sp>
          <p:nvSpPr>
            <p:cNvPr id="83" name="타원 82"/>
            <p:cNvSpPr/>
            <p:nvPr/>
          </p:nvSpPr>
          <p:spPr>
            <a:xfrm>
              <a:off x="11302773" y="800483"/>
              <a:ext cx="108789" cy="108789"/>
            </a:xfrm>
            <a:prstGeom prst="ellipse">
              <a:avLst/>
            </a:prstGeom>
            <a:solidFill>
              <a:srgbClr val="ffc000"/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사각형: 둥근 위쪽 모서리 16"/>
            <p:cNvSpPr/>
            <p:nvPr/>
          </p:nvSpPr>
          <p:spPr>
            <a:xfrm>
              <a:off x="11333147" y="910155"/>
              <a:ext cx="48043" cy="54000"/>
            </a:xfrm>
            <a:prstGeom prst="round2SameRect">
              <a:avLst>
                <a:gd name="adj1" fmla="val 0"/>
                <a:gd name="adj2" fmla="val 50000"/>
              </a:avLst>
            </a:prstGeom>
            <a:noFill/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5" name="직선 연결선 84"/>
            <p:cNvCxnSpPr/>
            <p:nvPr/>
          </p:nvCxnSpPr>
          <p:spPr>
            <a:xfrm>
              <a:off x="11359549" y="735673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/>
            <p:cNvCxnSpPr/>
            <p:nvPr/>
          </p:nvCxnSpPr>
          <p:spPr>
            <a:xfrm rot="5400000">
              <a:off x="11459354" y="83820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 rot="5400000">
              <a:off x="11256864" y="83542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 rot="8100000">
              <a:off x="11282498" y="767378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 rot="13500000">
              <a:off x="11433473" y="77214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ko-KR" altLang="en-US" sz="2400" b="1" i="1" kern="0">
                  <a:solidFill>
                    <a:prstClr val="white"/>
                  </a:solidFill>
                </a:rPr>
                <a:t> 요약</a:t>
              </a:r>
              <a:endParaRPr lang="ko-KR" altLang="en-US" sz="2400" b="1" i="1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7.4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9" name="직사각형 58"/>
          <p:cNvSpPr/>
          <p:nvPr/>
        </p:nvSpPr>
        <p:spPr>
          <a:xfrm>
            <a:off x="854842" y="1297115"/>
            <a:ext cx="10482316" cy="50113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31800" dist="254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3762140" y="1813325"/>
            <a:ext cx="3638577" cy="1147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 임의의 층 그래프 구성 방법</a:t>
            </a:r>
            <a:endParaRPr lang="ko-KR" altLang="en-US" sz="12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  층 재사용 법</a:t>
            </a:r>
            <a:endParaRPr lang="ko-KR" altLang="en-US" sz="12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  파이썬 함수 방식으로 모델 사용 방법</a:t>
            </a:r>
            <a:endParaRPr lang="ko-KR" altLang="en-US" sz="12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ko-KR" altLang="en-US" sz="10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3763329" y="3472858"/>
            <a:ext cx="4576195" cy="868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  케라스 콜백 사용</a:t>
            </a: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모니터링</a:t>
            </a: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 상태 바탕 작업 수행</a:t>
            </a: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endParaRPr lang="en-US" altLang="ko-KR" sz="12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  텐서보드 사용하여 시각화</a:t>
            </a:r>
            <a:endParaRPr lang="ko-KR" altLang="en-US" sz="12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0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endParaRPr lang="ko-KR" altLang="en-US" sz="10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4" name="타원 34"/>
          <p:cNvSpPr/>
          <p:nvPr/>
        </p:nvSpPr>
        <p:spPr>
          <a:xfrm>
            <a:off x="1896151" y="1802308"/>
            <a:ext cx="889000" cy="889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b="1">
                <a:solidFill>
                  <a:srgbClr val="303962"/>
                </a:solidFill>
              </a:rPr>
              <a:t>7.1</a:t>
            </a:r>
            <a:endParaRPr lang="en-US" altLang="ko-KR" b="1">
              <a:solidFill>
                <a:srgbClr val="303962"/>
              </a:solidFill>
            </a:endParaRPr>
          </a:p>
        </p:txBody>
      </p:sp>
      <p:sp>
        <p:nvSpPr>
          <p:cNvPr id="65" name="TextBox 38"/>
          <p:cNvSpPr txBox="1"/>
          <p:nvPr/>
        </p:nvSpPr>
        <p:spPr>
          <a:xfrm>
            <a:off x="2819375" y="2062142"/>
            <a:ext cx="4750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>
                <a:solidFill>
                  <a:prstClr val="white">
                    <a:lumMod val="75000"/>
                  </a:prstClr>
                </a:solidFill>
              </a:rPr>
              <a:t>▶</a:t>
            </a:r>
            <a:endParaRPr lang="ko-KR" altLang="en-US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66" name="타원 41"/>
          <p:cNvSpPr/>
          <p:nvPr/>
        </p:nvSpPr>
        <p:spPr>
          <a:xfrm>
            <a:off x="1896151" y="3331091"/>
            <a:ext cx="889000" cy="889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b="1">
                <a:solidFill>
                  <a:srgbClr val="303962"/>
                </a:solidFill>
              </a:rPr>
              <a:t>7.2</a:t>
            </a:r>
            <a:endParaRPr lang="en-US" altLang="ko-KR" b="1">
              <a:solidFill>
                <a:srgbClr val="303962"/>
              </a:solidFill>
            </a:endParaRPr>
          </a:p>
        </p:txBody>
      </p:sp>
      <p:sp>
        <p:nvSpPr>
          <p:cNvPr id="67" name="TextBox 45"/>
          <p:cNvSpPr txBox="1"/>
          <p:nvPr/>
        </p:nvSpPr>
        <p:spPr>
          <a:xfrm>
            <a:off x="2819375" y="3590925"/>
            <a:ext cx="4750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>
                <a:solidFill>
                  <a:prstClr val="white">
                    <a:lumMod val="75000"/>
                  </a:prstClr>
                </a:solidFill>
              </a:rPr>
              <a:t>▶</a:t>
            </a:r>
            <a:endParaRPr lang="ko-KR" altLang="en-US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69" name="직사각형 53"/>
          <p:cNvSpPr/>
          <p:nvPr/>
        </p:nvSpPr>
        <p:spPr>
          <a:xfrm>
            <a:off x="3721650" y="5021266"/>
            <a:ext cx="3638577" cy="863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  배치 정규화</a:t>
            </a: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 깊이별 분리 합성곱</a:t>
            </a: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 잔차 연결</a:t>
            </a:r>
            <a:endParaRPr lang="ko-KR" altLang="en-US" sz="12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  하이퍼파라미터 최적화</a:t>
            </a: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 모델 앙상블 </a:t>
            </a:r>
            <a:endParaRPr lang="ko-KR" altLang="en-US" sz="12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0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0" name="타원 41"/>
          <p:cNvSpPr/>
          <p:nvPr/>
        </p:nvSpPr>
        <p:spPr>
          <a:xfrm>
            <a:off x="1921154" y="4822349"/>
            <a:ext cx="889000" cy="889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b="1">
                <a:solidFill>
                  <a:srgbClr val="303962"/>
                </a:solidFill>
              </a:rPr>
              <a:t>7.3</a:t>
            </a:r>
            <a:endParaRPr lang="en-US" altLang="ko-KR" b="1">
              <a:solidFill>
                <a:srgbClr val="303962"/>
              </a:solidFill>
            </a:endParaRPr>
          </a:p>
        </p:txBody>
      </p:sp>
      <p:sp>
        <p:nvSpPr>
          <p:cNvPr id="71" name="TextBox 45"/>
          <p:cNvSpPr txBox="1"/>
          <p:nvPr/>
        </p:nvSpPr>
        <p:spPr>
          <a:xfrm>
            <a:off x="2844378" y="5082183"/>
            <a:ext cx="4750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>
                <a:solidFill>
                  <a:prstClr val="white">
                    <a:lumMod val="75000"/>
                  </a:prstClr>
                </a:solidFill>
              </a:rPr>
              <a:t>▶</a:t>
            </a:r>
            <a:endParaRPr lang="ko-KR" altLang="en-US">
              <a:solidFill>
                <a:prstClr val="white">
                  <a:lumMod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529934" y="3051422"/>
            <a:ext cx="2983230" cy="13472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4400" b="1" i="1" kern="0">
                <a:ln w="9525">
                  <a:solidFill>
                    <a:srgbClr val="303962"/>
                  </a:solidFill>
                </a:ln>
                <a:gradFill flip="none" rotWithShape="1">
                  <a:gsLst>
                    <a:gs pos="50000">
                      <a:srgbClr val="edecea"/>
                    </a:gs>
                    <a:gs pos="50000">
                      <a:srgbClr val="ffc000">
                        <a:lumMod val="60000"/>
                        <a:lumOff val="40000"/>
                      </a:srgbClr>
                    </a:gs>
                  </a:gsLst>
                  <a:lin ang="5400000" scaled="1"/>
                  <a:tileRect/>
                </a:gradFill>
              </a:rPr>
              <a:t>감사합니다</a:t>
            </a:r>
            <a:endParaRPr lang="en-US" altLang="ko-KR" sz="4400" b="1" i="1" kern="0">
              <a:ln w="9525">
                <a:solidFill>
                  <a:srgbClr val="303962"/>
                </a:solidFill>
              </a:ln>
              <a:gradFill flip="none" rotWithShape="1">
                <a:gsLst>
                  <a:gs pos="50000">
                    <a:srgbClr val="edecea"/>
                  </a:gs>
                  <a:gs pos="50000">
                    <a:srgbClr val="ffc000">
                      <a:lumMod val="60000"/>
                      <a:lumOff val="40000"/>
                    </a:srgbClr>
                  </a:gs>
                </a:gsLst>
                <a:lin ang="5400000" scaled="1"/>
                <a:tileRect/>
              </a:gradFill>
            </a:endParaRPr>
          </a:p>
          <a:p>
            <a:pPr algn="ctr" latinLnBrk="0">
              <a:lnSpc>
                <a:spcPct val="150000"/>
              </a:lnSpc>
              <a:defRPr/>
            </a:pPr>
            <a:endParaRPr lang="en-US" altLang="ko-KR" sz="1100" kern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81" name="타원 80"/>
          <p:cNvSpPr/>
          <p:nvPr/>
        </p:nvSpPr>
        <p:spPr>
          <a:xfrm>
            <a:off x="5763760" y="2146029"/>
            <a:ext cx="664481" cy="6477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431800" dist="25400" dir="5400000" algn="t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/>
        </p:nvGrpSpPr>
        <p:grpSpPr>
          <a:xfrm rot="0">
            <a:off x="5980527" y="2355638"/>
            <a:ext cx="230946" cy="228482"/>
            <a:chOff x="11242636" y="735673"/>
            <a:chExt cx="230946" cy="228482"/>
          </a:xfrm>
        </p:grpSpPr>
        <p:sp>
          <p:nvSpPr>
            <p:cNvPr id="83" name="타원 82"/>
            <p:cNvSpPr/>
            <p:nvPr/>
          </p:nvSpPr>
          <p:spPr>
            <a:xfrm>
              <a:off x="11302773" y="800483"/>
              <a:ext cx="108789" cy="108789"/>
            </a:xfrm>
            <a:prstGeom prst="ellipse">
              <a:avLst/>
            </a:prstGeom>
            <a:solidFill>
              <a:srgbClr val="ffc000"/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사각형: 둥근 위쪽 모서리 16"/>
            <p:cNvSpPr/>
            <p:nvPr/>
          </p:nvSpPr>
          <p:spPr>
            <a:xfrm>
              <a:off x="11333147" y="910155"/>
              <a:ext cx="48043" cy="54000"/>
            </a:xfrm>
            <a:prstGeom prst="round2SameRect">
              <a:avLst>
                <a:gd name="adj1" fmla="val 0"/>
                <a:gd name="adj2" fmla="val 50000"/>
              </a:avLst>
            </a:prstGeom>
            <a:noFill/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5" name="직선 연결선 84"/>
            <p:cNvCxnSpPr/>
            <p:nvPr/>
          </p:nvCxnSpPr>
          <p:spPr>
            <a:xfrm>
              <a:off x="11359549" y="735673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/>
            <p:cNvCxnSpPr/>
            <p:nvPr/>
          </p:nvCxnSpPr>
          <p:spPr>
            <a:xfrm rot="5400000">
              <a:off x="11459354" y="83820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 rot="5400000">
              <a:off x="11256864" y="83542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 rot="8100000">
              <a:off x="11282498" y="767378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 rot="13500000">
              <a:off x="11433473" y="77214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70809" y="2927079"/>
            <a:ext cx="6726555" cy="1719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000" b="1" i="1" kern="0">
                <a:ln w="9525">
                  <a:solidFill>
                    <a:srgbClr val="303962"/>
                  </a:solidFill>
                </a:ln>
                <a:gradFill flip="none" rotWithShape="1">
                  <a:gsLst>
                    <a:gs pos="50000">
                      <a:srgbClr val="edecea"/>
                    </a:gs>
                    <a:gs pos="50000">
                      <a:srgbClr val="ffc000">
                        <a:lumMod val="60000"/>
                        <a:lumOff val="40000"/>
                      </a:srgbClr>
                    </a:gs>
                  </a:gsLst>
                  <a:lin ang="5400000" scaled="1"/>
                  <a:tileRect/>
                </a:gradFill>
              </a:rPr>
              <a:t>7.2</a:t>
            </a:r>
            <a:r>
              <a:rPr lang="ko-KR" altLang="en-US" sz="3000" b="1" i="1" kern="0">
                <a:ln w="9525">
                  <a:solidFill>
                    <a:srgbClr val="303962"/>
                  </a:solidFill>
                </a:ln>
                <a:gradFill flip="none" rotWithShape="1">
                  <a:gsLst>
                    <a:gs pos="50000">
                      <a:srgbClr val="edecea"/>
                    </a:gs>
                    <a:gs pos="50000">
                      <a:srgbClr val="ffc000">
                        <a:lumMod val="60000"/>
                        <a:lumOff val="40000"/>
                      </a:srgbClr>
                    </a:gs>
                  </a:gsLst>
                  <a:lin ang="5400000" scaled="1"/>
                  <a:tileRect/>
                </a:gradFill>
              </a:rPr>
              <a:t> 케라스 콜백과 텐서보드를 사용한 </a:t>
            </a:r>
            <a:endParaRPr lang="ko-KR" altLang="en-US" sz="3000" b="1" i="1" kern="0">
              <a:ln w="9525">
                <a:solidFill>
                  <a:srgbClr val="303962"/>
                </a:solidFill>
              </a:ln>
              <a:gradFill flip="none" rotWithShape="1">
                <a:gsLst>
                  <a:gs pos="50000">
                    <a:srgbClr val="edecea"/>
                  </a:gs>
                  <a:gs pos="50000">
                    <a:srgbClr val="ffc000">
                      <a:lumMod val="60000"/>
                      <a:lumOff val="40000"/>
                    </a:srgbClr>
                  </a:gs>
                </a:gsLst>
                <a:lin ang="5400000" scaled="1"/>
                <a:tileRect/>
              </a:gra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3000" b="1" i="1" kern="0">
                <a:ln w="9525">
                  <a:solidFill>
                    <a:srgbClr val="303962"/>
                  </a:solidFill>
                </a:ln>
                <a:gradFill flip="none" rotWithShape="1">
                  <a:gsLst>
                    <a:gs pos="50000">
                      <a:srgbClr val="edecea"/>
                    </a:gs>
                    <a:gs pos="50000">
                      <a:srgbClr val="ffc000">
                        <a:lumMod val="60000"/>
                        <a:lumOff val="40000"/>
                      </a:srgbClr>
                    </a:gs>
                  </a:gsLst>
                  <a:lin ang="5400000" scaled="1"/>
                  <a:tileRect/>
                </a:gradFill>
              </a:rPr>
              <a:t>딥러닝 모델 검사와 모니터링</a:t>
            </a:r>
            <a:endParaRPr lang="ko-KR" altLang="en-US" sz="4400" b="1" i="1" kern="0">
              <a:ln w="9525">
                <a:solidFill>
                  <a:srgbClr val="303962"/>
                </a:solidFill>
              </a:ln>
              <a:gradFill flip="none" rotWithShape="1">
                <a:gsLst>
                  <a:gs pos="50000">
                    <a:srgbClr val="edecea"/>
                  </a:gs>
                  <a:gs pos="50000">
                    <a:srgbClr val="ffc000">
                      <a:lumMod val="60000"/>
                      <a:lumOff val="40000"/>
                    </a:srgbClr>
                  </a:gs>
                </a:gsLst>
                <a:lin ang="5400000" scaled="1"/>
                <a:tileRect/>
              </a:gradFill>
            </a:endParaRPr>
          </a:p>
          <a:p>
            <a:pPr algn="ctr" latinLnBrk="0">
              <a:lnSpc>
                <a:spcPct val="150000"/>
              </a:lnSpc>
              <a:defRPr/>
            </a:pPr>
            <a:endParaRPr lang="en-US" altLang="ko-KR" sz="1100" kern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81" name="타원 80"/>
          <p:cNvSpPr/>
          <p:nvPr/>
        </p:nvSpPr>
        <p:spPr>
          <a:xfrm>
            <a:off x="5763760" y="2146029"/>
            <a:ext cx="664481" cy="6477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431800" dist="25400" dir="5400000" algn="t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/>
        </p:nvGrpSpPr>
        <p:grpSpPr>
          <a:xfrm rot="0">
            <a:off x="5980527" y="2355638"/>
            <a:ext cx="230946" cy="228482"/>
            <a:chOff x="11242636" y="735673"/>
            <a:chExt cx="230946" cy="228482"/>
          </a:xfrm>
        </p:grpSpPr>
        <p:sp>
          <p:nvSpPr>
            <p:cNvPr id="83" name="타원 82"/>
            <p:cNvSpPr/>
            <p:nvPr/>
          </p:nvSpPr>
          <p:spPr>
            <a:xfrm>
              <a:off x="11302773" y="800483"/>
              <a:ext cx="108789" cy="108789"/>
            </a:xfrm>
            <a:prstGeom prst="ellipse">
              <a:avLst/>
            </a:prstGeom>
            <a:solidFill>
              <a:srgbClr val="ffc000"/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사각형: 둥근 위쪽 모서리 16"/>
            <p:cNvSpPr/>
            <p:nvPr/>
          </p:nvSpPr>
          <p:spPr>
            <a:xfrm>
              <a:off x="11333147" y="910155"/>
              <a:ext cx="48043" cy="54000"/>
            </a:xfrm>
            <a:prstGeom prst="round2SameRect">
              <a:avLst>
                <a:gd name="adj1" fmla="val 0"/>
                <a:gd name="adj2" fmla="val 50000"/>
              </a:avLst>
            </a:prstGeom>
            <a:noFill/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85" name="직선 연결선 84"/>
            <p:cNvCxnSpPr/>
            <p:nvPr/>
          </p:nvCxnSpPr>
          <p:spPr>
            <a:xfrm>
              <a:off x="11359549" y="735673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/>
            <p:cNvCxnSpPr/>
            <p:nvPr/>
          </p:nvCxnSpPr>
          <p:spPr>
            <a:xfrm rot="5400000">
              <a:off x="11459354" y="83820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 rot="5400000">
              <a:off x="11256864" y="83542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/>
            <p:cNvCxnSpPr/>
            <p:nvPr/>
          </p:nvCxnSpPr>
          <p:spPr>
            <a:xfrm rot="8100000">
              <a:off x="11282498" y="767378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/>
            <p:cNvCxnSpPr/>
            <p:nvPr/>
          </p:nvCxnSpPr>
          <p:spPr>
            <a:xfrm rot="13500000">
              <a:off x="11433473" y="772140"/>
              <a:ext cx="0" cy="28456"/>
            </a:xfrm>
            <a:prstGeom prst="line">
              <a:avLst/>
            </a:prstGeom>
            <a:ln w="15875" cap="rnd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ko-KR" altLang="en-US" sz="2400" b="1" i="1" kern="0">
                  <a:solidFill>
                    <a:prstClr val="white"/>
                  </a:solidFill>
                </a:rPr>
                <a:t> </a:t>
              </a:r>
              <a:r>
                <a:rPr lang="en-US" altLang="ko-KR" sz="2400" b="1" i="1" kern="0">
                  <a:solidFill>
                    <a:prstClr val="white"/>
                  </a:solidFill>
                </a:rPr>
                <a:t>1.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콜백을 사용하여 모델의 훈련 과정 제어하기</a:t>
              </a:r>
              <a:endParaRPr lang="ko-KR" altLang="en-US" sz="2400" b="1" i="1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7.2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30" name="직사각형 51"/>
          <p:cNvSpPr/>
          <p:nvPr/>
        </p:nvSpPr>
        <p:spPr>
          <a:xfrm>
            <a:off x="1483968" y="3400425"/>
            <a:ext cx="9685434" cy="17859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3" name="직사각형 99"/>
          <p:cNvSpPr/>
          <p:nvPr/>
        </p:nvSpPr>
        <p:spPr>
          <a:xfrm>
            <a:off x="1557345" y="4046565"/>
            <a:ext cx="9622817" cy="2209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300" b="1">
                <a:solidFill>
                  <a:prstClr val="black">
                    <a:lumMod val="75000"/>
                    <a:lumOff val="25000"/>
                  </a:prstClr>
                </a:solidFill>
              </a:rPr>
              <a:t>    ▶ </a:t>
            </a:r>
            <a:r>
              <a:rPr lang="en-US" altLang="ko-KR" sz="1300" b="1">
                <a:solidFill>
                  <a:prstClr val="black">
                    <a:lumMod val="75000"/>
                    <a:lumOff val="25000"/>
                  </a:prstClr>
                </a:solidFill>
              </a:rPr>
              <a:t>keras</a:t>
            </a:r>
            <a:r>
              <a:rPr lang="ko-KR" altLang="en-US" sz="1300" b="1">
                <a:solidFill>
                  <a:prstClr val="black">
                    <a:lumMod val="75000"/>
                    <a:lumOff val="25000"/>
                  </a:prstClr>
                </a:solidFill>
              </a:rPr>
              <a:t> 모듈 내장 콜백</a:t>
            </a:r>
            <a:endParaRPr lang="ko-KR" altLang="en-US" sz="13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3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60000"/>
              </a:lnSpc>
              <a:defRPr/>
            </a:pP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- keras.callbakcs.ModelCheckpoint </a:t>
            </a:r>
            <a:r>
              <a:rPr xmlns:mc="http://schemas.openxmlformats.org/markup-compatibility/2006" xmlns:hp="http://schemas.haansoft.com/office/presentation/8.0" lang="ko-KR" altLang="en-US" sz="1200" b="0" i="0" u="none" strike="noStrike" mc:Ignorable="hp" hp:hslEmbossed="0"/>
              <a:t>		</a:t>
            </a: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: </a:t>
            </a:r>
            <a:r>
              <a:rPr xmlns:mc="http://schemas.openxmlformats.org/markup-compatibility/2006" xmlns:hp="http://schemas.haansoft.com/office/presentation/8.0" sz="1200" b="0" i="0" u="none" strike="noStrike" mc:Ignorable="hp" hp:hslEmbossed="0"/>
              <a:t>모델 체크포인트 저장 </a:t>
            </a:r>
            <a:endParaRPr xmlns:mc="http://schemas.openxmlformats.org/markup-compatibility/2006" xmlns:hp="http://schemas.haansoft.com/office/presentation/8.0" sz="1200" b="0" i="0" u="none" strike="noStrike" mc:Ignorable="hp" hp:hslEmbossed="0"/>
          </a:p>
          <a:p>
            <a:pPr lvl="1">
              <a:lnSpc>
                <a:spcPct val="160000"/>
              </a:lnSpc>
              <a:defRPr/>
            </a:pP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- keras.callbacks.EarlyStopping</a:t>
            </a:r>
            <a:r>
              <a:rPr xmlns:mc="http://schemas.openxmlformats.org/markup-compatibility/2006" xmlns:hp="http://schemas.haansoft.com/office/presentation/8.0" lang="ko-KR" altLang="en-US" sz="1200" b="0" i="0" u="none" strike="noStrike" mc:Ignorable="hp" hp:hslEmbossed="0"/>
              <a:t>			</a:t>
            </a: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: </a:t>
            </a:r>
            <a:r>
              <a:rPr xmlns:mc="http://schemas.openxmlformats.org/markup-compatibility/2006" xmlns:hp="http://schemas.haansoft.com/office/presentation/8.0" sz="1200" b="0" i="0" u="none" strike="noStrike" mc:Ignorable="hp" hp:hslEmbossed="0"/>
              <a:t>조기 종료 </a:t>
            </a:r>
            <a:endParaRPr xmlns:mc="http://schemas.openxmlformats.org/markup-compatibility/2006" xmlns:hp="http://schemas.haansoft.com/office/presentation/8.0" sz="1200" b="0" i="0" u="none" strike="noStrike" mc:Ignorable="hp" hp:hslEmbossed="0"/>
          </a:p>
          <a:p>
            <a:pPr lvl="1">
              <a:lnSpc>
                <a:spcPct val="160000"/>
              </a:lnSpc>
              <a:defRPr/>
            </a:pP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- keras.callbacks.LeraningRateScheduler    </a:t>
            </a:r>
            <a:r>
              <a:rPr xmlns:mc="http://schemas.openxmlformats.org/markup-compatibility/2006" xmlns:hp="http://schemas.haansoft.com/office/presentation/8.0" lang="ko-KR" altLang="en-US" sz="1200" b="0" i="0" u="none" strike="noStrike" mc:Ignorable="hp" hp:hslEmbossed="0"/>
              <a:t>		</a:t>
            </a: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: </a:t>
            </a:r>
            <a:r>
              <a:rPr xmlns:mc="http://schemas.openxmlformats.org/markup-compatibility/2006" xmlns:hp="http://schemas.haansoft.com/office/presentation/8.0" sz="1200" b="0" i="0" u="none" strike="noStrike" mc:Ignorable="hp" hp:hslEmbossed="0"/>
              <a:t>에포크에 따라 학습률 조정</a:t>
            </a:r>
            <a:endParaRPr xmlns:mc="http://schemas.openxmlformats.org/markup-compatibility/2006" xmlns:hp="http://schemas.haansoft.com/office/presentation/8.0" sz="1200" b="0" i="0" u="none" strike="noStrike" mc:Ignorable="hp" hp:hslEmbossed="0"/>
          </a:p>
          <a:p>
            <a:pPr lvl="1">
              <a:lnSpc>
                <a:spcPct val="160000"/>
              </a:lnSpc>
              <a:defRPr/>
            </a:pP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- keras.callbacks.ReduceLROnPlateau</a:t>
            </a:r>
            <a:r>
              <a:rPr xmlns:mc="http://schemas.openxmlformats.org/markup-compatibility/2006" xmlns:hp="http://schemas.haansoft.com/office/presentation/8.0" sz="1200" b="0" i="0" u="none" strike="noStrike" mc:Ignorable="hp" hp:hslEmbossed="0"/>
              <a:t>	</a:t>
            </a:r>
            <a:r>
              <a:rPr xmlns:mc="http://schemas.openxmlformats.org/markup-compatibility/2006" xmlns:hp="http://schemas.haansoft.com/office/presentation/8.0" lang="ko-KR" altLang="en-US" sz="1200" b="0" i="0" u="none" strike="noStrike" mc:Ignorable="hp" hp:hslEmbossed="0"/>
              <a:t>	</a:t>
            </a: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: </a:t>
            </a:r>
            <a:r>
              <a:rPr xmlns:mc="http://schemas.openxmlformats.org/markup-compatibility/2006" xmlns:hp="http://schemas.haansoft.com/office/presentation/8.0" sz="1200" b="0" i="0" u="none" strike="noStrike" mc:Ignorable="hp" hp:hslEmbossed="0"/>
              <a:t>안정기에</a:t>
            </a: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 learning rate</a:t>
            </a:r>
            <a:r>
              <a:rPr xmlns:mc="http://schemas.openxmlformats.org/markup-compatibility/2006" xmlns:hp="http://schemas.haansoft.com/office/presentation/8.0" sz="1200" b="0" i="0" u="none" strike="noStrike" mc:Ignorable="hp" hp:hslEmbossed="0"/>
              <a:t>에 변화</a:t>
            </a:r>
            <a:endParaRPr xmlns:mc="http://schemas.openxmlformats.org/markup-compatibility/2006" xmlns:hp="http://schemas.haansoft.com/office/presentation/8.0" sz="1200" b="0" i="0" u="none" strike="noStrike" mc:Ignorable="hp" hp:hslEmbossed="0"/>
          </a:p>
          <a:p>
            <a:pPr lvl="1">
              <a:lnSpc>
                <a:spcPct val="160000"/>
              </a:lnSpc>
              <a:defRPr/>
            </a:pP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- keras.callbacks.CSVLogger </a:t>
            </a:r>
            <a:r>
              <a:rPr xmlns:mc="http://schemas.openxmlformats.org/markup-compatibility/2006" xmlns:hp="http://schemas.haansoft.com/office/presentation/8.0" lang="ko-KR" altLang="en-US" sz="1200" b="0" i="0" u="none" strike="noStrike" mc:Ignorable="hp" hp:hslEmbossed="0"/>
              <a:t>			</a:t>
            </a: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: </a:t>
            </a:r>
            <a:r>
              <a:rPr xmlns:mc="http://schemas.openxmlformats.org/markup-compatibility/2006" xmlns:hp="http://schemas.haansoft.com/office/presentation/8.0" sz="1200" b="0" i="0" u="none" strike="noStrike" mc:Ignorable="hp" hp:hslEmbossed="0"/>
              <a:t>에포크 결과를 </a:t>
            </a:r>
            <a:r>
              <a:rPr xmlns:mc="http://schemas.openxmlformats.org/markup-compatibility/2006" xmlns:hp="http://schemas.haansoft.com/office/presentation/8.0" lang="EN-US" sz="1200" b="0" i="0" u="none" strike="noStrike" mc:Ignorable="hp" hp:hslEmbossed="0">
                <a:ea typeface="맑은 고딕"/>
                <a:cs typeface="맑은 고딕"/>
              </a:rPr>
              <a:t>CSV </a:t>
            </a:r>
            <a:r>
              <a:rPr xmlns:mc="http://schemas.openxmlformats.org/markup-compatibility/2006" xmlns:hp="http://schemas.haansoft.com/office/presentation/8.0" sz="1200" b="0" i="0" u="none" strike="noStrike" mc:Ignorable="hp" hp:hslEmbossed="0"/>
              <a:t>파일로 스트리밍</a:t>
            </a:r>
            <a:endParaRPr xmlns:mc="http://schemas.openxmlformats.org/markup-compatibility/2006" xmlns:hp="http://schemas.haansoft.com/office/presentation/8.0" sz="1200" b="0" i="0" u="none" strike="noStrike" mc:Ignorable="hp" hp:hslEmbossed="0"/>
          </a:p>
          <a:p>
            <a:pPr lvl="1" algn="just">
              <a:lnSpc>
                <a:spcPct val="160000"/>
              </a:lnSpc>
              <a:defRPr/>
            </a:pPr>
            <a:r>
              <a:rPr xmlns:mc="http://schemas.openxmlformats.org/markup-compatibility/2006" xmlns:hp="http://schemas.haansoft.com/office/presentation/8.0" sz="1200" b="0" i="0" u="none" strike="noStrike" mc:Ignorable="hp" hp:hslEmbossed="0"/>
              <a:t>  </a:t>
            </a:r>
            <a:endParaRPr xmlns:mc="http://schemas.openxmlformats.org/markup-compatibility/2006" xmlns:hp="http://schemas.haansoft.com/office/presentation/8.0" sz="1200" b="0" i="0" u="none" strike="noStrike" mc:Ignorable="hp" hp:hslEmbossed="0"/>
          </a:p>
        </p:txBody>
      </p:sp>
      <p:sp>
        <p:nvSpPr>
          <p:cNvPr id="134" name="직사각형 49"/>
          <p:cNvSpPr/>
          <p:nvPr/>
        </p:nvSpPr>
        <p:spPr>
          <a:xfrm>
            <a:off x="2966925" y="1608366"/>
            <a:ext cx="5186390" cy="1371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u="sng">
                <a:solidFill>
                  <a:prstClr val="black">
                    <a:lumMod val="75000"/>
                    <a:lumOff val="25000"/>
                  </a:prstClr>
                </a:solidFill>
              </a:rPr>
              <a:t>콜백 </a:t>
            </a:r>
            <a:r>
              <a:rPr lang="en-US" altLang="ko-KR" sz="1500" b="1" u="sng">
                <a:solidFill>
                  <a:prstClr val="black">
                    <a:lumMod val="75000"/>
                    <a:lumOff val="25000"/>
                  </a:prstClr>
                </a:solidFill>
              </a:rPr>
              <a:t>(Callback)</a:t>
            </a:r>
            <a:endParaRPr lang="en-US" altLang="ko-KR" sz="1500" b="1" u="sng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ko-KR" altLang="en-US" sz="500" b="1" u="sng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fit()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메서드 호출 시 전달되는 객체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여러 지점에서 콜백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시간적 낭비 큼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6" name="타원 56"/>
          <p:cNvSpPr/>
          <p:nvPr/>
        </p:nvSpPr>
        <p:spPr>
          <a:xfrm>
            <a:off x="1231153" y="1596660"/>
            <a:ext cx="1373811" cy="1373811"/>
          </a:xfrm>
          <a:prstGeom prst="ellipse">
            <a:avLst/>
          </a:prstGeom>
          <a:ln/>
        </p:spPr>
        <p:style>
          <a:lnRef idx="2">
            <a:schemeClr val="lt1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ko-KR" altLang="en-US" sz="2400" b="1" i="1" kern="0">
                  <a:solidFill>
                    <a:prstClr val="white"/>
                  </a:solidFill>
                </a:rPr>
                <a:t> </a:t>
              </a:r>
              <a:r>
                <a:rPr lang="en-US" altLang="ko-KR" sz="2400" b="1" i="1" kern="0">
                  <a:solidFill>
                    <a:prstClr val="white"/>
                  </a:solidFill>
                </a:rPr>
                <a:t>1.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콜백을 사용하여 모델의 훈련 과정 제어하기</a:t>
              </a:r>
              <a:endParaRPr lang="ko-KR" altLang="en-US" sz="2400" b="1" i="1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7.2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48" name="직사각형 47"/>
          <p:cNvSpPr/>
          <p:nvPr/>
        </p:nvSpPr>
        <p:spPr>
          <a:xfrm>
            <a:off x="2510992" y="3476103"/>
            <a:ext cx="8732930" cy="4814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30396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타원 55"/>
          <p:cNvSpPr/>
          <p:nvPr/>
        </p:nvSpPr>
        <p:spPr>
          <a:xfrm>
            <a:off x="771574" y="1335154"/>
            <a:ext cx="1373811" cy="137381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1043738" y="4109372"/>
            <a:ext cx="10006064" cy="21240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31800" dist="254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2405622" y="5949428"/>
            <a:ext cx="8851992" cy="4571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7" name="타원 56"/>
          <p:cNvSpPr/>
          <p:nvPr/>
        </p:nvSpPr>
        <p:spPr>
          <a:xfrm>
            <a:off x="800148" y="3882065"/>
            <a:ext cx="1373811" cy="1373811"/>
          </a:xfrm>
          <a:prstGeom prst="ellipse">
            <a:avLst/>
          </a:prstGeom>
          <a:ln/>
        </p:spPr>
        <p:style>
          <a:lnRef idx="2">
            <a:schemeClr val="lt1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0" name="직사각형 49"/>
          <p:cNvSpPr/>
          <p:nvPr/>
        </p:nvSpPr>
        <p:spPr>
          <a:xfrm>
            <a:off x="2544131" y="1307905"/>
            <a:ext cx="7701585" cy="1119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>
                <a:solidFill>
                  <a:prstClr val="black">
                    <a:lumMod val="75000"/>
                    <a:lumOff val="25000"/>
                  </a:prstClr>
                </a:solidFill>
              </a:rPr>
              <a:t>#</a:t>
            </a:r>
            <a:r>
              <a:rPr lang="ko-KR" altLang="en-US" sz="1500" b="1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500" b="1">
                <a:solidFill>
                  <a:prstClr val="black">
                    <a:lumMod val="75000"/>
                    <a:lumOff val="25000"/>
                  </a:prstClr>
                </a:solidFill>
              </a:rPr>
              <a:t>ModelCheckpoint, EarlyStopping Callback</a:t>
            </a:r>
            <a:endParaRPr lang="en-US" altLang="ko-KR" sz="15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6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지표가 향상되지 않을 시 훈련 중지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ModelCheckpoint callback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과 함께 사용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1" name="직사각형 49"/>
          <p:cNvSpPr/>
          <p:nvPr/>
        </p:nvSpPr>
        <p:spPr>
          <a:xfrm>
            <a:off x="2546512" y="4020744"/>
            <a:ext cx="7701585" cy="1119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>
                <a:solidFill>
                  <a:prstClr val="black">
                    <a:lumMod val="75000"/>
                    <a:lumOff val="25000"/>
                  </a:prstClr>
                </a:solidFill>
              </a:rPr>
              <a:t>#</a:t>
            </a:r>
            <a:r>
              <a:rPr lang="ko-KR" altLang="en-US" sz="1500" b="1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500" b="1">
                <a:solidFill>
                  <a:prstClr val="black">
                    <a:lumMod val="75000"/>
                    <a:lumOff val="25000"/>
                  </a:prstClr>
                </a:solidFill>
              </a:rPr>
              <a:t>ReduceLROnPlateau Callback</a:t>
            </a:r>
            <a:endParaRPr lang="en-US" altLang="ko-KR" sz="15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6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에포크에 따라 학습률 조정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ModelCheckpoint callback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과 함께 사용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62" name=""/>
          <p:cNvPicPr>
            <a:picLocks noChangeAspect="1"/>
          </p:cNvPicPr>
          <p:nvPr/>
        </p:nvPicPr>
        <p:blipFill rotWithShape="1">
          <a:blip r:embed="rId2"/>
          <a:srcRect r="43100"/>
          <a:stretch>
            <a:fillRect/>
          </a:stretch>
        </p:blipFill>
        <p:spPr>
          <a:xfrm>
            <a:off x="7024313" y="1346236"/>
            <a:ext cx="4223515" cy="190866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3" name=""/>
          <p:cNvPicPr>
            <a:picLocks noChangeAspect="1"/>
          </p:cNvPicPr>
          <p:nvPr/>
        </p:nvPicPr>
        <p:blipFill rotWithShape="1">
          <a:blip r:embed="rId3"/>
          <a:srcRect r="47590"/>
          <a:stretch>
            <a:fillRect/>
          </a:stretch>
        </p:blipFill>
        <p:spPr>
          <a:xfrm>
            <a:off x="6222758" y="4051585"/>
            <a:ext cx="5032263" cy="166848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4" name=""/>
          <p:cNvSpPr/>
          <p:nvPr/>
        </p:nvSpPr>
        <p:spPr>
          <a:xfrm>
            <a:off x="8518390" y="1457027"/>
            <a:ext cx="2321719" cy="223242"/>
          </a:xfrm>
          <a:prstGeom prst="rect">
            <a:avLst/>
          </a:prstGeom>
          <a:solidFill>
            <a:srgbClr val="ffffff">
              <a:alpha val="0"/>
            </a:srgbClr>
          </a:solidFill>
          <a:ln w="28575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65" name=""/>
          <p:cNvSpPr/>
          <p:nvPr/>
        </p:nvSpPr>
        <p:spPr>
          <a:xfrm>
            <a:off x="7986180" y="4258568"/>
            <a:ext cx="3199804" cy="208358"/>
          </a:xfrm>
          <a:prstGeom prst="rect">
            <a:avLst/>
          </a:prstGeom>
          <a:solidFill>
            <a:srgbClr val="ffffff">
              <a:alpha val="0"/>
            </a:srgbClr>
          </a:solidFill>
          <a:ln w="28575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en-US" altLang="ko-KR" sz="2400" b="1" i="1" kern="0">
                  <a:solidFill>
                    <a:prstClr val="white"/>
                  </a:solidFill>
                </a:rPr>
                <a:t>2.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텐서보드 소개</a:t>
              </a:r>
              <a:r>
                <a:rPr lang="en-US" altLang="ko-KR" sz="2400" b="1" i="1" kern="0">
                  <a:solidFill>
                    <a:prstClr val="white"/>
                  </a:solidFill>
                </a:rPr>
                <a:t>: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텐서플로의 시각화 프레임워크</a:t>
              </a:r>
              <a:endParaRPr lang="ko-KR" altLang="en-US" sz="2400" b="1" i="1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7.2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00" name="직사각형 99"/>
          <p:cNvSpPr/>
          <p:nvPr/>
        </p:nvSpPr>
        <p:spPr>
          <a:xfrm>
            <a:off x="1782544" y="3946455"/>
            <a:ext cx="3570674" cy="1576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400" b="1">
                <a:solidFill>
                  <a:prstClr val="black">
                    <a:lumMod val="75000"/>
                    <a:lumOff val="25000"/>
                  </a:prstClr>
                </a:solidFill>
              </a:rPr>
              <a:t>▶ 텐서보드 기능</a:t>
            </a:r>
            <a:endParaRPr lang="ko-KR" altLang="en-US" sz="15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3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훈련하는 동안 측정 지표 시각화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모델 구조를 시각화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활성화 출력과 그래디언트의 히스토그램 그림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- 3D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로 임베딩 표현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8" name="직사각형 49"/>
          <p:cNvSpPr/>
          <p:nvPr/>
        </p:nvSpPr>
        <p:spPr>
          <a:xfrm>
            <a:off x="3125156" y="1590678"/>
            <a:ext cx="5186390" cy="1395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u="sng">
                <a:solidFill>
                  <a:prstClr val="black">
                    <a:lumMod val="75000"/>
                    <a:lumOff val="25000"/>
                  </a:prstClr>
                </a:solidFill>
              </a:rPr>
              <a:t>텐서보드 </a:t>
            </a:r>
            <a:r>
              <a:rPr lang="en-US" altLang="ko-KR" sz="1500" b="1" u="sng">
                <a:solidFill>
                  <a:prstClr val="black">
                    <a:lumMod val="75000"/>
                    <a:lumOff val="25000"/>
                  </a:prstClr>
                </a:solidFill>
              </a:rPr>
              <a:t>(TensorBoard)</a:t>
            </a:r>
            <a:endParaRPr lang="en-US" altLang="ko-KR" sz="15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en-US" altLang="ko-KR" sz="6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텐서플로의 브라우저 기반 시각화 도구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훈련 내부 시각적 모니터링하도록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-&gt;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핵심 목적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</a:rPr>
              <a:t>-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</a:rPr>
              <a:t> 모델을 더 빠르게 개선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pic>
        <p:nvPicPr>
          <p:cNvPr id="137" name=""/>
          <p:cNvPicPr/>
          <p:nvPr/>
        </p:nvPicPr>
        <p:blipFill rotWithShape="1">
          <a:blip r:embed="rId2">
            <a:lum/>
          </a:blip>
          <a:srcRect r="4110"/>
          <a:stretch>
            <a:fillRect/>
          </a:stretch>
        </p:blipFill>
        <p:spPr>
          <a:xfrm>
            <a:off x="6706592" y="4429284"/>
            <a:ext cx="3520592" cy="150567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38" name=""/>
          <p:cNvPicPr/>
          <p:nvPr/>
        </p:nvPicPr>
        <p:blipFill rotWithShape="1">
          <a:blip r:embed="rId3">
            <a:lum/>
          </a:blip>
          <a:srcRect/>
          <a:stretch>
            <a:fillRect/>
          </a:stretch>
        </p:blipFill>
        <p:spPr>
          <a:xfrm>
            <a:off x="6718715" y="3886922"/>
            <a:ext cx="2091587" cy="36849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39" name="직사각형 51"/>
          <p:cNvSpPr/>
          <p:nvPr/>
        </p:nvSpPr>
        <p:spPr>
          <a:xfrm>
            <a:off x="1483968" y="3400425"/>
            <a:ext cx="9685434" cy="17859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0" name="타원 56"/>
          <p:cNvSpPr/>
          <p:nvPr/>
        </p:nvSpPr>
        <p:spPr>
          <a:xfrm>
            <a:off x="1372876" y="1604994"/>
            <a:ext cx="1373811" cy="1373811"/>
          </a:xfrm>
          <a:prstGeom prst="ellipse">
            <a:avLst/>
          </a:prstGeom>
          <a:ln/>
        </p:spPr>
        <p:style>
          <a:lnRef idx="2">
            <a:schemeClr val="lt1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1" name=""/>
          <p:cNvSpPr/>
          <p:nvPr/>
        </p:nvSpPr>
        <p:spPr>
          <a:xfrm>
            <a:off x="7808182" y="4636591"/>
            <a:ext cx="2321719" cy="223242"/>
          </a:xfrm>
          <a:prstGeom prst="rect">
            <a:avLst/>
          </a:prstGeom>
          <a:solidFill>
            <a:srgbClr val="ffffff">
              <a:alpha val="0"/>
            </a:srgbClr>
          </a:solidFill>
          <a:ln w="28575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en-US" altLang="ko-KR" sz="2400" b="1" i="1" kern="0">
                  <a:solidFill>
                    <a:prstClr val="white"/>
                  </a:solidFill>
                </a:rPr>
                <a:t>2.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텐서보드 소개</a:t>
              </a:r>
              <a:r>
                <a:rPr lang="en-US" altLang="ko-KR" sz="2400" b="1" i="1" kern="0">
                  <a:solidFill>
                    <a:prstClr val="white"/>
                  </a:solidFill>
                </a:rPr>
                <a:t>: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텐서플로의 시각화 프레임워크</a:t>
              </a:r>
              <a:endParaRPr lang="en-US" altLang="ko-KR" sz="700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7.2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66" name="직사각형 65"/>
          <p:cNvSpPr/>
          <p:nvPr/>
        </p:nvSpPr>
        <p:spPr>
          <a:xfrm>
            <a:off x="968302" y="1033794"/>
            <a:ext cx="2363740" cy="366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100">
                <a:solidFill>
                  <a:prstClr val="black">
                    <a:lumMod val="50000"/>
                    <a:lumOff val="50000"/>
                  </a:prstClr>
                </a:solidFill>
              </a:rPr>
              <a:t>=&gt;</a:t>
            </a:r>
            <a:r>
              <a:rPr lang="ko-KR" altLang="en-US" sz="110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r>
              <a:rPr lang="en-US" altLang="ko-KR" sz="1100">
                <a:solidFill>
                  <a:schemeClr val="tx1"/>
                </a:solidFill>
              </a:rPr>
              <a:t>http://localhost:6006</a:t>
            </a:r>
            <a:endParaRPr lang="en-US" altLang="ko-KR" sz="1100">
              <a:solidFill>
                <a:schemeClr val="tx1"/>
              </a:solidFill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2147535" y="1797586"/>
            <a:ext cx="2251984" cy="45468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300" b="1">
                <a:solidFill>
                  <a:prstClr val="white"/>
                </a:solidFill>
              </a:rPr>
              <a:t>측정지표 모니터링</a:t>
            </a:r>
            <a:endParaRPr lang="ko-KR" altLang="en-US" sz="1300" b="1">
              <a:solidFill>
                <a:prstClr val="white"/>
              </a:solidFill>
            </a:endParaRPr>
          </a:p>
        </p:txBody>
      </p:sp>
      <p:pic>
        <p:nvPicPr>
          <p:cNvPr id="13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31394" y="2567782"/>
            <a:ext cx="4431652" cy="335005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34" name=""/>
          <p:cNvPicPr>
            <a:picLocks noChangeAspect="1"/>
          </p:cNvPicPr>
          <p:nvPr/>
        </p:nvPicPr>
        <p:blipFill rotWithShape="1">
          <a:blip r:embed="rId3"/>
          <a:srcRect r="1460"/>
          <a:stretch>
            <a:fillRect/>
          </a:stretch>
        </p:blipFill>
        <p:spPr>
          <a:xfrm>
            <a:off x="6505575" y="2539753"/>
            <a:ext cx="4583305" cy="33746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35" name="모서리가 둥근 직사각형 66"/>
          <p:cNvSpPr/>
          <p:nvPr/>
        </p:nvSpPr>
        <p:spPr>
          <a:xfrm>
            <a:off x="7665486" y="1801155"/>
            <a:ext cx="2251984" cy="45468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300" b="1">
                <a:solidFill>
                  <a:prstClr val="white"/>
                </a:solidFill>
              </a:rPr>
              <a:t>활성화 출력 히스토그램</a:t>
            </a:r>
            <a:endParaRPr lang="ko-KR" altLang="en-US" sz="1300" b="1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en-US" altLang="ko-KR" sz="2400" b="1" i="1" kern="0">
                  <a:solidFill>
                    <a:prstClr val="white"/>
                  </a:solidFill>
                </a:rPr>
                <a:t>2.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텐서보드 소개</a:t>
              </a:r>
              <a:r>
                <a:rPr lang="en-US" altLang="ko-KR" sz="2400" b="1" i="1" kern="0">
                  <a:solidFill>
                    <a:prstClr val="white"/>
                  </a:solidFill>
                </a:rPr>
                <a:t>: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텐서플로의 시각화 프레임워크</a:t>
              </a:r>
              <a:endParaRPr lang="en-US" altLang="ko-KR" sz="700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7.2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67" name="모서리가 둥근 직사각형 66"/>
          <p:cNvSpPr/>
          <p:nvPr/>
        </p:nvSpPr>
        <p:spPr>
          <a:xfrm>
            <a:off x="2154083" y="1767820"/>
            <a:ext cx="2251984" cy="45468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300" b="1">
                <a:solidFill>
                  <a:prstClr val="white"/>
                </a:solidFill>
              </a:rPr>
              <a:t>반응형 </a:t>
            </a:r>
            <a:r>
              <a:rPr lang="en-US" altLang="ko-KR" sz="1300" b="1">
                <a:solidFill>
                  <a:prstClr val="white"/>
                </a:solidFill>
              </a:rPr>
              <a:t>3D</a:t>
            </a:r>
            <a:r>
              <a:rPr lang="ko-KR" altLang="en-US" sz="1300" b="1">
                <a:solidFill>
                  <a:prstClr val="white"/>
                </a:solidFill>
              </a:rPr>
              <a:t> 단어 임베딩</a:t>
            </a:r>
            <a:endParaRPr lang="ko-KR" altLang="en-US" sz="1300" b="1">
              <a:solidFill>
                <a:prstClr val="white"/>
              </a:solidFill>
            </a:endParaRPr>
          </a:p>
        </p:txBody>
      </p:sp>
      <p:pic>
        <p:nvPicPr>
          <p:cNvPr id="13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72273" y="2489355"/>
            <a:ext cx="4266398" cy="349383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36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612213" y="2473118"/>
            <a:ext cx="4483008" cy="350594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37" name="모서리가 둥근 직사각형 66"/>
          <p:cNvSpPr/>
          <p:nvPr/>
        </p:nvSpPr>
        <p:spPr>
          <a:xfrm>
            <a:off x="7694061" y="1801155"/>
            <a:ext cx="2251984" cy="45468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300" b="1">
                <a:solidFill>
                  <a:prstClr val="white"/>
                </a:solidFill>
              </a:rPr>
              <a:t>텐서플로 그래프 시각화</a:t>
            </a:r>
            <a:endParaRPr lang="ko-KR" altLang="en-US" sz="1300" b="1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en-US" altLang="ko-KR" sz="2400" b="1" i="1" kern="0">
                  <a:solidFill>
                    <a:prstClr val="white"/>
                  </a:solidFill>
                </a:rPr>
                <a:t>2.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텐서보드 소개</a:t>
              </a:r>
              <a:r>
                <a:rPr lang="en-US" altLang="ko-KR" sz="2400" b="1" i="1" kern="0">
                  <a:solidFill>
                    <a:prstClr val="white"/>
                  </a:solidFill>
                </a:rPr>
                <a:t>: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텐서플로의 시각화 프레임워크</a:t>
              </a:r>
              <a:endParaRPr lang="en-US" altLang="ko-KR" sz="700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7.2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67" name="모서리가 둥근 직사각형 66"/>
          <p:cNvSpPr/>
          <p:nvPr/>
        </p:nvSpPr>
        <p:spPr>
          <a:xfrm>
            <a:off x="1870118" y="1514812"/>
            <a:ext cx="2251984" cy="45468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300" b="1">
                <a:solidFill>
                  <a:prstClr val="white"/>
                </a:solidFill>
              </a:rPr>
              <a:t>모델 층 그래프</a:t>
            </a:r>
            <a:endParaRPr lang="ko-KR" altLang="en-US" sz="1300" b="1">
              <a:solidFill>
                <a:prstClr val="white"/>
              </a:solidFill>
            </a:endParaRPr>
          </a:p>
        </p:txBody>
      </p:sp>
      <p:pic>
        <p:nvPicPr>
          <p:cNvPr id="13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713768" y="2430349"/>
            <a:ext cx="3252030" cy="381300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3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929896" y="2411014"/>
            <a:ext cx="2170719" cy="373437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38" name="모서리가 둥근 직사각형 66"/>
          <p:cNvSpPr/>
          <p:nvPr/>
        </p:nvSpPr>
        <p:spPr>
          <a:xfrm>
            <a:off x="7242219" y="1542792"/>
            <a:ext cx="2251984" cy="45468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300" b="1">
                <a:solidFill>
                  <a:prstClr val="white"/>
                </a:solidFill>
              </a:rPr>
              <a:t>크기정보 포함 층 그래프</a:t>
            </a:r>
            <a:endParaRPr lang="ko-KR" altLang="en-US" sz="1300" b="1">
              <a:solidFill>
                <a:prstClr val="white"/>
              </a:solidFill>
            </a:endParaRPr>
          </a:p>
        </p:txBody>
      </p:sp>
      <p:sp>
        <p:nvSpPr>
          <p:cNvPr id="139" name=""/>
          <p:cNvSpPr/>
          <p:nvPr/>
        </p:nvSpPr>
        <p:spPr>
          <a:xfrm>
            <a:off x="4886983" y="3585269"/>
            <a:ext cx="997148" cy="40183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30000"/>
            </a:schemeClr>
          </a:solidFill>
          <a:ln algn="ctr">
            <a:solidFill>
              <a:schemeClr val="accent1">
                <a:lumMod val="30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>
              <a:ln w="9525">
                <a:solidFill>
                  <a:schemeClr val="accent1">
                    <a:lumMod val="30000"/>
                  </a:schemeClr>
                </a:solidFill>
              </a:ln>
              <a:solidFill>
                <a:schemeClr val="tx2">
                  <a:lumMod val="3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ed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0">
            <a:off x="309626" y="245385"/>
            <a:ext cx="11572748" cy="6359441"/>
            <a:chOff x="309626" y="245385"/>
            <a:chExt cx="11572748" cy="6359441"/>
          </a:xfrm>
        </p:grpSpPr>
        <p:sp>
          <p:nvSpPr>
            <p:cNvPr id="6" name="직사각형 5"/>
            <p:cNvSpPr/>
            <p:nvPr/>
          </p:nvSpPr>
          <p:spPr>
            <a:xfrm>
              <a:off x="309626" y="253174"/>
              <a:ext cx="11572748" cy="63516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1217893" y="253174"/>
              <a:ext cx="664481" cy="647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31800" dist="25400" dir="5400000" algn="t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58925" y="245385"/>
              <a:ext cx="10157083" cy="647700"/>
            </a:xfrm>
            <a:prstGeom prst="rect">
              <a:avLst/>
            </a:prstGeom>
            <a:solidFill>
              <a:srgbClr val="30396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1" latinLnBrk="0">
                <a:defRPr/>
              </a:pPr>
              <a:r>
                <a:rPr lang="en-US" altLang="ko-KR" sz="2400" b="1" i="1" kern="0">
                  <a:solidFill>
                    <a:prstClr val="white"/>
                  </a:solidFill>
                </a:rPr>
                <a:t>3.</a:t>
              </a:r>
              <a:r>
                <a:rPr lang="ko-KR" altLang="en-US" sz="2400" b="1" i="1" kern="0">
                  <a:solidFill>
                    <a:prstClr val="white"/>
                  </a:solidFill>
                </a:rPr>
                <a:t> 정리</a:t>
              </a:r>
              <a:endParaRPr lang="en-US" altLang="ko-KR" sz="700" kern="0">
                <a:solidFill>
                  <a:prstClr val="white"/>
                </a:solidFill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11434660" y="462783"/>
              <a:ext cx="230946" cy="228482"/>
              <a:chOff x="11242636" y="735673"/>
              <a:chExt cx="230946" cy="228482"/>
            </a:xfrm>
          </p:grpSpPr>
          <p:sp>
            <p:nvSpPr>
              <p:cNvPr id="16" name="타원 15"/>
              <p:cNvSpPr/>
              <p:nvPr/>
            </p:nvSpPr>
            <p:spPr>
              <a:xfrm>
                <a:off x="11302773" y="800483"/>
                <a:ext cx="108789" cy="108789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사각형: 둥근 위쪽 모서리 16"/>
              <p:cNvSpPr/>
              <p:nvPr/>
            </p:nvSpPr>
            <p:spPr>
              <a:xfrm>
                <a:off x="11333147" y="910155"/>
                <a:ext cx="48043" cy="540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noFill/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>
                <a:off x="11359549" y="735673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 rot="5400000">
                <a:off x="11459354" y="83820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rot="5400000">
                <a:off x="11256864" y="83542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 rot="8100000">
                <a:off x="11282498" y="767378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 rot="13500000">
                <a:off x="11433473" y="772140"/>
                <a:ext cx="0" cy="28456"/>
              </a:xfrm>
              <a:prstGeom prst="line">
                <a:avLst/>
              </a:prstGeom>
              <a:ln w="15875" cap="rnd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직사각형 7"/>
            <p:cNvSpPr/>
            <p:nvPr/>
          </p:nvSpPr>
          <p:spPr>
            <a:xfrm>
              <a:off x="309626" y="245385"/>
              <a:ext cx="749300" cy="6477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dist="25400" algn="l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>
                  <a:solidFill>
                    <a:srgbClr val="303962"/>
                  </a:solidFill>
                </a:rPr>
                <a:t>7.2</a:t>
              </a:r>
              <a:endParaRPr lang="en-US" altLang="ko-KR" b="1">
                <a:solidFill>
                  <a:srgbClr val="303962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 rot="0">
              <a:off x="10703092" y="493743"/>
              <a:ext cx="267186" cy="165383"/>
              <a:chOff x="10447060" y="740631"/>
              <a:chExt cx="267186" cy="165383"/>
            </a:xfrm>
          </p:grpSpPr>
          <p:sp>
            <p:nvSpPr>
              <p:cNvPr id="25" name="화살표: 갈매기형 수장 24"/>
              <p:cNvSpPr/>
              <p:nvPr/>
            </p:nvSpPr>
            <p:spPr>
              <a:xfrm>
                <a:off x="10597188" y="740631"/>
                <a:ext cx="117058" cy="165383"/>
              </a:xfrm>
              <a:prstGeom prst="chevron">
                <a:avLst>
                  <a:gd name="adj" fmla="val 8072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10447060" y="816123"/>
                <a:ext cx="252000" cy="14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graphicFrame>
        <p:nvGraphicFramePr>
          <p:cNvPr id="34" name="차트 33"/>
          <p:cNvGraphicFramePr/>
          <p:nvPr/>
        </p:nvGraphicFramePr>
        <p:xfrm>
          <a:off x="1365636" y="1786164"/>
          <a:ext cx="9292840" cy="4129311"/>
        </p:xfrm>
        <a:graphic>
          <a:graphicData uri="http://schemas.openxmlformats.org/drawingml/2006/chart">
            <c:chart r:id="rId2"/>
          </a:graphicData>
        </a:graphic>
      </p:graphicFrame>
      <p:grpSp>
        <p:nvGrpSpPr>
          <p:cNvPr id="54" name=""/>
          <p:cNvGrpSpPr/>
          <p:nvPr/>
        </p:nvGrpSpPr>
        <p:grpSpPr>
          <a:xfrm rot="0">
            <a:off x="6980401" y="2109600"/>
            <a:ext cx="2642400" cy="2642399"/>
            <a:chOff x="6913806" y="1774310"/>
            <a:chExt cx="2121501" cy="2121500"/>
          </a:xfrm>
        </p:grpSpPr>
        <p:sp>
          <p:nvSpPr>
            <p:cNvPr id="52" name="원호 127"/>
            <p:cNvSpPr/>
            <p:nvPr/>
          </p:nvSpPr>
          <p:spPr>
            <a:xfrm>
              <a:off x="6913806" y="1774310"/>
              <a:ext cx="2121501" cy="2121500"/>
            </a:xfrm>
            <a:prstGeom prst="arc">
              <a:avLst>
                <a:gd name="adj1" fmla="val 97363"/>
                <a:gd name="adj2" fmla="val 16213013"/>
              </a:avLst>
            </a:prstGeom>
            <a:ln w="38100" algn="ctr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2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schemeClr val="accent4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49" name="눈물 방울 74"/>
            <p:cNvSpPr/>
            <p:nvPr/>
          </p:nvSpPr>
          <p:spPr>
            <a:xfrm>
              <a:off x="7008341" y="1871415"/>
              <a:ext cx="1932735" cy="1932735"/>
            </a:xfrm>
            <a:prstGeom prst="teardrop">
              <a:avLst>
                <a:gd name="adj" fmla="val 100000"/>
              </a:avLst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직사각형 37"/>
            <p:cNvSpPr/>
            <p:nvPr/>
          </p:nvSpPr>
          <p:spPr>
            <a:xfrm>
              <a:off x="7449178" y="2636908"/>
              <a:ext cx="1099275" cy="3175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2000" i="1">
                  <a:solidFill>
                    <a:schemeClr val="tx1"/>
                  </a:solidFill>
                </a:rPr>
                <a:t>텐서보드</a:t>
              </a:r>
              <a:endParaRPr lang="ko-KR" altLang="en-US" sz="2000" i="1">
                <a:solidFill>
                  <a:schemeClr val="tx1"/>
                </a:solidFill>
              </a:endParaRPr>
            </a:p>
          </p:txBody>
        </p:sp>
      </p:grpSp>
      <p:sp>
        <p:nvSpPr>
          <p:cNvPr id="48" name="눈물 방울 74"/>
          <p:cNvSpPr/>
          <p:nvPr/>
        </p:nvSpPr>
        <p:spPr>
          <a:xfrm>
            <a:off x="1985646" y="2225355"/>
            <a:ext cx="2407285" cy="2407286"/>
          </a:xfrm>
          <a:prstGeom prst="teardrop">
            <a:avLst>
              <a:gd name="adj" fmla="val 100000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345327" y="3222220"/>
            <a:ext cx="1769155" cy="395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 i="1">
                <a:solidFill>
                  <a:schemeClr val="tx1"/>
                </a:solidFill>
              </a:rPr>
              <a:t>케라스 콜백</a:t>
            </a:r>
            <a:endParaRPr lang="ko-KR" altLang="en-US" sz="2000" i="1">
              <a:solidFill>
                <a:schemeClr val="tx1"/>
              </a:solidFill>
            </a:endParaRPr>
          </a:p>
        </p:txBody>
      </p:sp>
      <p:sp>
        <p:nvSpPr>
          <p:cNvPr id="50" name="원호 71"/>
          <p:cNvSpPr/>
          <p:nvPr/>
        </p:nvSpPr>
        <p:spPr>
          <a:xfrm>
            <a:off x="1868090" y="2107800"/>
            <a:ext cx="2642398" cy="2642399"/>
          </a:xfrm>
          <a:prstGeom prst="arc">
            <a:avLst>
              <a:gd name="adj1" fmla="val 97363"/>
              <a:gd name="adj2" fmla="val 16213013"/>
            </a:avLst>
          </a:prstGeom>
          <a:ln w="38100" cap="rnd">
            <a:solidFill>
              <a:srgbClr val="3039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8" name="직사각형 65"/>
          <p:cNvSpPr/>
          <p:nvPr/>
        </p:nvSpPr>
        <p:spPr>
          <a:xfrm>
            <a:off x="1963070" y="5030647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100">
                <a:solidFill>
                  <a:prstClr val="black">
                    <a:lumMod val="50000"/>
                    <a:lumOff val="50000"/>
                  </a:prstClr>
                </a:solidFill>
              </a:rPr>
              <a:t>훈련 상황 모니터링</a:t>
            </a:r>
            <a:r>
              <a:rPr lang="en-US" altLang="ko-KR" sz="1100">
                <a:solidFill>
                  <a:prstClr val="black">
                    <a:lumMod val="50000"/>
                    <a:lumOff val="50000"/>
                  </a:prstClr>
                </a:solidFill>
              </a:rPr>
              <a:t>,</a:t>
            </a:r>
            <a:r>
              <a:rPr lang="ko-KR" altLang="en-US" sz="1100">
                <a:solidFill>
                  <a:prstClr val="black">
                    <a:lumMod val="50000"/>
                    <a:lumOff val="50000"/>
                  </a:prstClr>
                </a:solidFill>
              </a:rPr>
              <a:t> </a:t>
            </a:r>
            <a:endParaRPr lang="ko-KR" altLang="en-US" sz="1100">
              <a:solidFill>
                <a:prstClr val="black">
                  <a:lumMod val="50000"/>
                  <a:lumOff val="50000"/>
                </a:prst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100">
                <a:solidFill>
                  <a:prstClr val="black">
                    <a:lumMod val="50000"/>
                    <a:lumOff val="50000"/>
                  </a:prstClr>
                </a:solidFill>
              </a:rPr>
              <a:t>해당 작업 자동 실행</a:t>
            </a:r>
            <a:endParaRPr lang="ko-KR" altLang="en-US" sz="1100">
              <a:solidFill>
                <a:prstClr val="black">
                  <a:lumMod val="50000"/>
                  <a:lumOff val="50000"/>
                </a:prstClr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1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59" name="직사각형 88"/>
          <p:cNvSpPr/>
          <p:nvPr/>
        </p:nvSpPr>
        <p:spPr>
          <a:xfrm>
            <a:off x="7185491" y="4956233"/>
            <a:ext cx="2363739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100">
                <a:solidFill>
                  <a:prstClr val="black">
                    <a:lumMod val="50000"/>
                    <a:lumOff val="50000"/>
                  </a:prstClr>
                </a:solidFill>
              </a:rPr>
              <a:t>모델 상황 브라우저에서 시각화</a:t>
            </a:r>
            <a:endParaRPr lang="en-US" altLang="ko-KR" sz="11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9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35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490</ep:Words>
  <ep:PresentationFormat>와이드스크린</ep:PresentationFormat>
  <ep:Paragraphs>96</ep:Paragraphs>
  <ep:Slides>17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35_Office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2021-12-09T06:07:30.000</dcterms:created>
  <dc:creator>조현석</dc:creator>
  <cp:lastModifiedBy>OWNER</cp:lastModifiedBy>
  <dcterms:modified xsi:type="dcterms:W3CDTF">2022-01-11T15:11:39.568</dcterms:modified>
  <cp:revision>130</cp:revision>
  <dc:title>PowerPoint 프레젠테이션</dc:title>
  <cp:version>0906.0100.01</cp:version>
</cp:coreProperties>
</file>

<file path=docProps/thumbnail.jpeg>
</file>